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Black"/>
      <p:bold r:id="rId55"/>
      <p:boldItalic r:id="rId56"/>
    </p:embeddedFont>
    <p:embeddedFont>
      <p:font typeface="Roboto"/>
      <p:regular r:id="rId57"/>
      <p:bold r:id="rId58"/>
      <p:italic r:id="rId59"/>
      <p:boldItalic r:id="rId60"/>
    </p:embeddedFont>
    <p:embeddedFont>
      <p:font typeface="Source Code Pro"/>
      <p:regular r:id="rId61"/>
      <p:bold r:id="rId62"/>
      <p:italic r:id="rId63"/>
      <p:boldItalic r:id="rId64"/>
    </p:embeddedFont>
    <p:embeddedFont>
      <p:font typeface="Source Code Pro Black"/>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177940-1C77-40A8-A6BB-4F3EE38F5804}">
  <a:tblStyle styleId="{FD177940-1C77-40A8-A6BB-4F3EE38F58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fntdata"/><Relationship Id="rId61" Type="http://schemas.openxmlformats.org/officeDocument/2006/relationships/font" Target="fonts/SourceCodePro-regular.fntdata"/><Relationship Id="rId20" Type="http://schemas.openxmlformats.org/officeDocument/2006/relationships/slide" Target="slides/slide14.xml"/><Relationship Id="rId64" Type="http://schemas.openxmlformats.org/officeDocument/2006/relationships/font" Target="fonts/SourceCodePro-boldItalic.fntdata"/><Relationship Id="rId63" Type="http://schemas.openxmlformats.org/officeDocument/2006/relationships/font" Target="fonts/SourceCodePro-italic.fntdata"/><Relationship Id="rId22" Type="http://schemas.openxmlformats.org/officeDocument/2006/relationships/slide" Target="slides/slide16.xml"/><Relationship Id="rId66" Type="http://schemas.openxmlformats.org/officeDocument/2006/relationships/font" Target="fonts/SourceCodeProBlack-boldItalic.fntdata"/><Relationship Id="rId21" Type="http://schemas.openxmlformats.org/officeDocument/2006/relationships/slide" Target="slides/slide15.xml"/><Relationship Id="rId65" Type="http://schemas.openxmlformats.org/officeDocument/2006/relationships/font" Target="fonts/SourceCodeProBlack-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lack-bold.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font" Target="fonts/RobotoBlack-boldItalic.fntdata"/><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05e27b0d8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05e27b0d8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e1371775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e1371775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e1371775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e1371775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e1371775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e1371775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e1371775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e1371775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0710636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0710636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07106367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07106367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df94519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df94519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df94519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df94519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e1371775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e1371775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e1371775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e1371775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cd335fbe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cd335fbe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e1371775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e1371775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e1371775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e1371775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e1371775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e1371775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e1371775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e1371775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e13717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e13717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07106367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07106367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e13717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e13717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0698bcb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0698bcb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0698bcb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0698bcb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0698bcb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0698bcb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e13717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e13717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0698bcb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0698bcb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0698bcb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0698bcb6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0710636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071063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07106367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07106367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0710636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0710636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07106367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07106367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07106367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907106367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07106367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07106367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07106367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07106367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07106367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07106367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e1371775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e1371775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07106367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07106367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07106367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07106367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07106367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07106367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07106367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07106367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07106367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07106367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907106367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907106367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07106367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07106367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07106367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907106367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07106367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07106367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e137177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e137177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e1371775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e1371775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e1371775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e137177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e137177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e137177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e13717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e13717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02375" y="867300"/>
            <a:ext cx="3838500" cy="261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6000"/>
              <a:buNone/>
              <a:defRPr sz="6000"/>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p:txBody>
      </p:sp>
      <p:sp>
        <p:nvSpPr>
          <p:cNvPr id="10" name="Google Shape;10;p2"/>
          <p:cNvSpPr txBox="1"/>
          <p:nvPr>
            <p:ph idx="1" type="subTitle"/>
          </p:nvPr>
        </p:nvSpPr>
        <p:spPr>
          <a:xfrm>
            <a:off x="902375" y="3707647"/>
            <a:ext cx="2805300" cy="540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1600"/>
              <a:buFont typeface="Roboto"/>
              <a:buNone/>
              <a:defRPr>
                <a:solidFill>
                  <a:schemeClr val="dk1"/>
                </a:solidFill>
                <a:latin typeface="Roboto"/>
                <a:ea typeface="Roboto"/>
                <a:cs typeface="Roboto"/>
                <a:sym typeface="Roboto"/>
              </a:defRPr>
            </a:lvl1pPr>
            <a:lvl2pPr lvl="1"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2pPr>
            <a:lvl3pPr lvl="2"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3pPr>
            <a:lvl4pPr lvl="3"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4pPr>
            <a:lvl5pPr lvl="4"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5pPr>
            <a:lvl6pPr lvl="5"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6pPr>
            <a:lvl7pPr lvl="6"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7pPr>
            <a:lvl8pPr lvl="7"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8pPr>
            <a:lvl9pPr lvl="8"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13225" y="788250"/>
            <a:ext cx="7717500" cy="99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2039538" y="1886137"/>
            <a:ext cx="5074200" cy="38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46" name="Shape 46"/>
        <p:cNvGrpSpPr/>
        <p:nvPr/>
      </p:nvGrpSpPr>
      <p:grpSpPr>
        <a:xfrm>
          <a:off x="0" y="0"/>
          <a:ext cx="0" cy="0"/>
          <a:chOff x="0" y="0"/>
          <a:chExt cx="0" cy="0"/>
        </a:xfrm>
      </p:grpSpPr>
      <p:sp>
        <p:nvSpPr>
          <p:cNvPr id="47" name="Google Shape;47;p13"/>
          <p:cNvSpPr txBox="1"/>
          <p:nvPr>
            <p:ph type="title"/>
          </p:nvPr>
        </p:nvSpPr>
        <p:spPr>
          <a:xfrm>
            <a:off x="3366150" y="539500"/>
            <a:ext cx="24117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8" name="Google Shape;48;p13"/>
          <p:cNvSpPr txBox="1"/>
          <p:nvPr>
            <p:ph hasCustomPrompt="1" idx="2" type="title"/>
          </p:nvPr>
        </p:nvSpPr>
        <p:spPr>
          <a:xfrm>
            <a:off x="744713"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 name="Google Shape;49;p13"/>
          <p:cNvSpPr txBox="1"/>
          <p:nvPr>
            <p:ph idx="1" type="subTitle"/>
          </p:nvPr>
        </p:nvSpPr>
        <p:spPr>
          <a:xfrm>
            <a:off x="1381733"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0" name="Google Shape;50;p13"/>
          <p:cNvSpPr txBox="1"/>
          <p:nvPr>
            <p:ph idx="3" type="subTitle"/>
          </p:nvPr>
        </p:nvSpPr>
        <p:spPr>
          <a:xfrm>
            <a:off x="1381767"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1" name="Google Shape;51;p13"/>
          <p:cNvSpPr txBox="1"/>
          <p:nvPr>
            <p:ph hasCustomPrompt="1" idx="4" type="title"/>
          </p:nvPr>
        </p:nvSpPr>
        <p:spPr>
          <a:xfrm>
            <a:off x="5063217"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2" name="Google Shape;52;p13"/>
          <p:cNvSpPr txBox="1"/>
          <p:nvPr>
            <p:ph idx="5" type="subTitle"/>
          </p:nvPr>
        </p:nvSpPr>
        <p:spPr>
          <a:xfrm>
            <a:off x="5700230"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3" name="Google Shape;53;p13"/>
          <p:cNvSpPr txBox="1"/>
          <p:nvPr>
            <p:ph idx="6" type="subTitle"/>
          </p:nvPr>
        </p:nvSpPr>
        <p:spPr>
          <a:xfrm>
            <a:off x="5700253"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4" name="Google Shape;54;p13"/>
          <p:cNvSpPr txBox="1"/>
          <p:nvPr>
            <p:ph hasCustomPrompt="1" idx="7" type="title"/>
          </p:nvPr>
        </p:nvSpPr>
        <p:spPr>
          <a:xfrm>
            <a:off x="744733" y="3704000"/>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 name="Google Shape;55;p13"/>
          <p:cNvSpPr txBox="1"/>
          <p:nvPr>
            <p:ph idx="8" type="subTitle"/>
          </p:nvPr>
        </p:nvSpPr>
        <p:spPr>
          <a:xfrm>
            <a:off x="1381740"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 name="Google Shape;56;p13"/>
          <p:cNvSpPr txBox="1"/>
          <p:nvPr>
            <p:ph idx="9" type="subTitle"/>
          </p:nvPr>
        </p:nvSpPr>
        <p:spPr>
          <a:xfrm>
            <a:off x="1381751"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7" name="Google Shape;57;p13"/>
          <p:cNvSpPr txBox="1"/>
          <p:nvPr>
            <p:ph hasCustomPrompt="1" idx="13" type="title"/>
          </p:nvPr>
        </p:nvSpPr>
        <p:spPr>
          <a:xfrm>
            <a:off x="5063237" y="3714388"/>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 name="Google Shape;58;p13"/>
          <p:cNvSpPr txBox="1"/>
          <p:nvPr>
            <p:ph idx="14" type="subTitle"/>
          </p:nvPr>
        </p:nvSpPr>
        <p:spPr>
          <a:xfrm>
            <a:off x="5700237"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9" name="Google Shape;59;p13"/>
          <p:cNvSpPr txBox="1"/>
          <p:nvPr>
            <p:ph idx="15" type="subTitle"/>
          </p:nvPr>
        </p:nvSpPr>
        <p:spPr>
          <a:xfrm>
            <a:off x="5700237"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0" name="Shape 60"/>
        <p:cNvGrpSpPr/>
        <p:nvPr/>
      </p:nvGrpSpPr>
      <p:grpSpPr>
        <a:xfrm>
          <a:off x="0" y="0"/>
          <a:ext cx="0" cy="0"/>
          <a:chOff x="0" y="0"/>
          <a:chExt cx="0" cy="0"/>
        </a:xfrm>
      </p:grpSpPr>
      <p:sp>
        <p:nvSpPr>
          <p:cNvPr id="61" name="Google Shape;61;p1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4"/>
          <p:cNvSpPr txBox="1"/>
          <p:nvPr>
            <p:ph idx="1" type="subTitle"/>
          </p:nvPr>
        </p:nvSpPr>
        <p:spPr>
          <a:xfrm>
            <a:off x="1388900"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 name="Google Shape;63;p14"/>
          <p:cNvSpPr txBox="1"/>
          <p:nvPr>
            <p:ph idx="2" type="subTitle"/>
          </p:nvPr>
        </p:nvSpPr>
        <p:spPr>
          <a:xfrm>
            <a:off x="1388900"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 name="Google Shape;64;p14"/>
          <p:cNvSpPr txBox="1"/>
          <p:nvPr>
            <p:ph idx="3" type="subTitle"/>
          </p:nvPr>
        </p:nvSpPr>
        <p:spPr>
          <a:xfrm>
            <a:off x="419292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5" name="Google Shape;65;p14"/>
          <p:cNvSpPr txBox="1"/>
          <p:nvPr>
            <p:ph idx="4" type="subTitle"/>
          </p:nvPr>
        </p:nvSpPr>
        <p:spPr>
          <a:xfrm>
            <a:off x="419292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6" name="Google Shape;66;p14"/>
          <p:cNvSpPr txBox="1"/>
          <p:nvPr>
            <p:ph idx="5" type="subTitle"/>
          </p:nvPr>
        </p:nvSpPr>
        <p:spPr>
          <a:xfrm>
            <a:off x="692547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7" name="Google Shape;67;p14"/>
          <p:cNvSpPr txBox="1"/>
          <p:nvPr>
            <p:ph idx="6" type="subTitle"/>
          </p:nvPr>
        </p:nvSpPr>
        <p:spPr>
          <a:xfrm>
            <a:off x="692547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4"/>
          <p:cNvSpPr txBox="1"/>
          <p:nvPr>
            <p:ph idx="7" type="subTitle"/>
          </p:nvPr>
        </p:nvSpPr>
        <p:spPr>
          <a:xfrm>
            <a:off x="1388900"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 name="Google Shape;69;p14"/>
          <p:cNvSpPr txBox="1"/>
          <p:nvPr>
            <p:ph idx="8" type="subTitle"/>
          </p:nvPr>
        </p:nvSpPr>
        <p:spPr>
          <a:xfrm>
            <a:off x="1388900"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14"/>
          <p:cNvSpPr txBox="1"/>
          <p:nvPr>
            <p:ph idx="9" type="subTitle"/>
          </p:nvPr>
        </p:nvSpPr>
        <p:spPr>
          <a:xfrm>
            <a:off x="4192925"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 name="Google Shape;71;p14"/>
          <p:cNvSpPr txBox="1"/>
          <p:nvPr>
            <p:ph idx="13" type="subTitle"/>
          </p:nvPr>
        </p:nvSpPr>
        <p:spPr>
          <a:xfrm>
            <a:off x="4192925"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 name="Google Shape;72;p14"/>
          <p:cNvSpPr txBox="1"/>
          <p:nvPr>
            <p:ph idx="14" type="subTitle"/>
          </p:nvPr>
        </p:nvSpPr>
        <p:spPr>
          <a:xfrm>
            <a:off x="6925475" y="376727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3" name="Google Shape;73;p14"/>
          <p:cNvSpPr txBox="1"/>
          <p:nvPr>
            <p:ph idx="15" type="subTitle"/>
          </p:nvPr>
        </p:nvSpPr>
        <p:spPr>
          <a:xfrm>
            <a:off x="6925475" y="338927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4"/>
          <p:cNvSpPr/>
          <p:nvPr/>
        </p:nvSpPr>
        <p:spPr>
          <a:xfrm>
            <a:off x="-25" y="4926300"/>
            <a:ext cx="9144000" cy="21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5" name="Shape 75"/>
        <p:cNvGrpSpPr/>
        <p:nvPr/>
      </p:nvGrpSpPr>
      <p:grpSpPr>
        <a:xfrm>
          <a:off x="0" y="0"/>
          <a:ext cx="0" cy="0"/>
          <a:chOff x="0" y="0"/>
          <a:chExt cx="0" cy="0"/>
        </a:xfrm>
      </p:grpSpPr>
      <p:sp>
        <p:nvSpPr>
          <p:cNvPr id="76" name="Google Shape;76;p1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5"/>
          <p:cNvSpPr txBox="1"/>
          <p:nvPr>
            <p:ph idx="1" type="subTitle"/>
          </p:nvPr>
        </p:nvSpPr>
        <p:spPr>
          <a:xfrm>
            <a:off x="168401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8" name="Google Shape;78;p15"/>
          <p:cNvSpPr txBox="1"/>
          <p:nvPr>
            <p:ph idx="2" type="subTitle"/>
          </p:nvPr>
        </p:nvSpPr>
        <p:spPr>
          <a:xfrm>
            <a:off x="1578713" y="145860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9" name="Google Shape;79;p15"/>
          <p:cNvSpPr txBox="1"/>
          <p:nvPr>
            <p:ph idx="3" type="subTitle"/>
          </p:nvPr>
        </p:nvSpPr>
        <p:spPr>
          <a:xfrm>
            <a:off x="4108938"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0" name="Google Shape;80;p15"/>
          <p:cNvSpPr txBox="1"/>
          <p:nvPr>
            <p:ph idx="4" type="subTitle"/>
          </p:nvPr>
        </p:nvSpPr>
        <p:spPr>
          <a:xfrm>
            <a:off x="4003638"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1" name="Google Shape;81;p15"/>
          <p:cNvSpPr txBox="1"/>
          <p:nvPr>
            <p:ph idx="5" type="subTitle"/>
          </p:nvPr>
        </p:nvSpPr>
        <p:spPr>
          <a:xfrm>
            <a:off x="653386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2" name="Google Shape;82;p15"/>
          <p:cNvSpPr txBox="1"/>
          <p:nvPr>
            <p:ph idx="6" type="subTitle"/>
          </p:nvPr>
        </p:nvSpPr>
        <p:spPr>
          <a:xfrm>
            <a:off x="6428563"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 name="Shape 83"/>
        <p:cNvGrpSpPr/>
        <p:nvPr/>
      </p:nvGrpSpPr>
      <p:grpSpPr>
        <a:xfrm>
          <a:off x="0" y="0"/>
          <a:ext cx="0" cy="0"/>
          <a:chOff x="0" y="0"/>
          <a:chExt cx="0" cy="0"/>
        </a:xfrm>
      </p:grpSpPr>
      <p:sp>
        <p:nvSpPr>
          <p:cNvPr id="84" name="Google Shape;84;p16"/>
          <p:cNvSpPr/>
          <p:nvPr/>
        </p:nvSpPr>
        <p:spPr>
          <a:xfrm>
            <a:off x="5991175" y="2663528"/>
            <a:ext cx="2439600" cy="194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3316979" y="537175"/>
            <a:ext cx="2439600" cy="194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991175" y="537175"/>
            <a:ext cx="2439600" cy="1942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316979" y="2663528"/>
            <a:ext cx="2439600" cy="1942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713225" y="1939438"/>
            <a:ext cx="2624400" cy="127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 name="Google Shape;89;p16"/>
          <p:cNvSpPr txBox="1"/>
          <p:nvPr>
            <p:ph idx="1" type="subTitle"/>
          </p:nvPr>
        </p:nvSpPr>
        <p:spPr>
          <a:xfrm>
            <a:off x="6100806" y="172427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2" type="subTitle"/>
          </p:nvPr>
        </p:nvSpPr>
        <p:spPr>
          <a:xfrm>
            <a:off x="6032057" y="78310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1" name="Google Shape;91;p16"/>
          <p:cNvSpPr txBox="1"/>
          <p:nvPr>
            <p:ph idx="3" type="subTitle"/>
          </p:nvPr>
        </p:nvSpPr>
        <p:spPr>
          <a:xfrm>
            <a:off x="3426610" y="384086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4" type="subTitle"/>
          </p:nvPr>
        </p:nvSpPr>
        <p:spPr>
          <a:xfrm>
            <a:off x="3357849" y="289314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3" name="Google Shape;93;p16"/>
          <p:cNvSpPr txBox="1"/>
          <p:nvPr>
            <p:ph idx="5" type="subTitle"/>
          </p:nvPr>
        </p:nvSpPr>
        <p:spPr>
          <a:xfrm>
            <a:off x="6100816" y="384086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4" name="Google Shape;94;p16"/>
          <p:cNvSpPr txBox="1"/>
          <p:nvPr>
            <p:ph idx="6" type="subTitle"/>
          </p:nvPr>
        </p:nvSpPr>
        <p:spPr>
          <a:xfrm>
            <a:off x="6032057" y="289314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5" name="Google Shape;95;p16"/>
          <p:cNvSpPr txBox="1"/>
          <p:nvPr>
            <p:ph idx="7" type="subTitle"/>
          </p:nvPr>
        </p:nvSpPr>
        <p:spPr>
          <a:xfrm>
            <a:off x="3426599" y="172427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6"/>
          <p:cNvSpPr txBox="1"/>
          <p:nvPr>
            <p:ph idx="8" type="subTitle"/>
          </p:nvPr>
        </p:nvSpPr>
        <p:spPr>
          <a:xfrm>
            <a:off x="3357849" y="78310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left">
  <p:cSld name="CUSTOM">
    <p:spTree>
      <p:nvGrpSpPr>
        <p:cNvPr id="97" name="Shape 97"/>
        <p:cNvGrpSpPr/>
        <p:nvPr/>
      </p:nvGrpSpPr>
      <p:grpSpPr>
        <a:xfrm>
          <a:off x="0" y="0"/>
          <a:ext cx="0" cy="0"/>
          <a:chOff x="0" y="0"/>
          <a:chExt cx="0" cy="0"/>
        </a:xfrm>
      </p:grpSpPr>
      <p:sp>
        <p:nvSpPr>
          <p:cNvPr id="98" name="Google Shape;98;p17"/>
          <p:cNvSpPr txBox="1"/>
          <p:nvPr>
            <p:ph idx="1" type="subTitle"/>
          </p:nvPr>
        </p:nvSpPr>
        <p:spPr>
          <a:xfrm>
            <a:off x="713225" y="2103783"/>
            <a:ext cx="3723000" cy="1225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99" name="Google Shape;99;p17"/>
          <p:cNvSpPr txBox="1"/>
          <p:nvPr>
            <p:ph type="title"/>
          </p:nvPr>
        </p:nvSpPr>
        <p:spPr>
          <a:xfrm>
            <a:off x="713225" y="565375"/>
            <a:ext cx="37908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0" name="Google Shape;100;p1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right">
  <p:cSld name="CUSTOM_2">
    <p:spTree>
      <p:nvGrpSpPr>
        <p:cNvPr id="101" name="Shape 101"/>
        <p:cNvGrpSpPr/>
        <p:nvPr/>
      </p:nvGrpSpPr>
      <p:grpSpPr>
        <a:xfrm>
          <a:off x="0" y="0"/>
          <a:ext cx="0" cy="0"/>
          <a:chOff x="0" y="0"/>
          <a:chExt cx="0" cy="0"/>
        </a:xfrm>
      </p:grpSpPr>
      <p:sp>
        <p:nvSpPr>
          <p:cNvPr id="102" name="Google Shape;102;p18"/>
          <p:cNvSpPr txBox="1"/>
          <p:nvPr>
            <p:ph idx="1" type="subTitle"/>
          </p:nvPr>
        </p:nvSpPr>
        <p:spPr>
          <a:xfrm>
            <a:off x="5502175" y="3355050"/>
            <a:ext cx="2928600" cy="9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0"/>
              </a:spcBef>
              <a:spcAft>
                <a:spcPts val="0"/>
              </a:spcAft>
              <a:buSzPts val="1600"/>
              <a:buChar char="○"/>
              <a:defRPr sz="1600"/>
            </a:lvl2pPr>
            <a:lvl3pPr lvl="2" rtl="0" algn="r">
              <a:spcBef>
                <a:spcPts val="0"/>
              </a:spcBef>
              <a:spcAft>
                <a:spcPts val="0"/>
              </a:spcAft>
              <a:buSzPts val="1600"/>
              <a:buChar char="■"/>
              <a:defRPr sz="1600"/>
            </a:lvl3pPr>
            <a:lvl4pPr lvl="3" rtl="0" algn="r">
              <a:spcBef>
                <a:spcPts val="0"/>
              </a:spcBef>
              <a:spcAft>
                <a:spcPts val="0"/>
              </a:spcAft>
              <a:buSzPts val="1600"/>
              <a:buChar char="●"/>
              <a:defRPr sz="1600"/>
            </a:lvl4pPr>
            <a:lvl5pPr lvl="4" rtl="0" algn="r">
              <a:spcBef>
                <a:spcPts val="0"/>
              </a:spcBef>
              <a:spcAft>
                <a:spcPts val="0"/>
              </a:spcAft>
              <a:buSzPts val="1600"/>
              <a:buChar char="○"/>
              <a:defRPr sz="1600"/>
            </a:lvl5pPr>
            <a:lvl6pPr lvl="5" rtl="0" algn="r">
              <a:spcBef>
                <a:spcPts val="0"/>
              </a:spcBef>
              <a:spcAft>
                <a:spcPts val="0"/>
              </a:spcAft>
              <a:buSzPts val="1600"/>
              <a:buChar char="■"/>
              <a:defRPr sz="1600"/>
            </a:lvl6pPr>
            <a:lvl7pPr lvl="6" rtl="0" algn="r">
              <a:spcBef>
                <a:spcPts val="0"/>
              </a:spcBef>
              <a:spcAft>
                <a:spcPts val="0"/>
              </a:spcAft>
              <a:buSzPts val="1600"/>
              <a:buChar char="●"/>
              <a:defRPr sz="1600"/>
            </a:lvl7pPr>
            <a:lvl8pPr lvl="7" rtl="0" algn="r">
              <a:spcBef>
                <a:spcPts val="0"/>
              </a:spcBef>
              <a:spcAft>
                <a:spcPts val="0"/>
              </a:spcAft>
              <a:buSzPts val="1600"/>
              <a:buChar char="○"/>
              <a:defRPr sz="1600"/>
            </a:lvl8pPr>
            <a:lvl9pPr lvl="8" rtl="0" algn="r">
              <a:spcBef>
                <a:spcPts val="0"/>
              </a:spcBef>
              <a:spcAft>
                <a:spcPts val="0"/>
              </a:spcAft>
              <a:buSzPts val="1600"/>
              <a:buChar char="■"/>
              <a:defRPr sz="1600"/>
            </a:lvl9pPr>
          </a:lstStyle>
          <a:p/>
        </p:txBody>
      </p:sp>
      <p:sp>
        <p:nvSpPr>
          <p:cNvPr id="103" name="Google Shape;103;p18"/>
          <p:cNvSpPr txBox="1"/>
          <p:nvPr>
            <p:ph type="title"/>
          </p:nvPr>
        </p:nvSpPr>
        <p:spPr>
          <a:xfrm>
            <a:off x="5003925" y="909325"/>
            <a:ext cx="3426900" cy="235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1" sz="3600">
                <a:latin typeface="Source Code Pro"/>
                <a:ea typeface="Source Code Pro"/>
                <a:cs typeface="Source Code Pro"/>
                <a:sym typeface="Source Code Pro"/>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104" name="Google Shape;104;p18"/>
          <p:cNvSpPr/>
          <p:nvPr/>
        </p:nvSpPr>
        <p:spPr>
          <a:xfrm>
            <a:off x="-25" y="4934100"/>
            <a:ext cx="91440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105" name="Shape 105"/>
        <p:cNvGrpSpPr/>
        <p:nvPr/>
      </p:nvGrpSpPr>
      <p:grpSpPr>
        <a:xfrm>
          <a:off x="0" y="0"/>
          <a:ext cx="0" cy="0"/>
          <a:chOff x="0" y="0"/>
          <a:chExt cx="0" cy="0"/>
        </a:xfrm>
      </p:grpSpPr>
      <p:sp>
        <p:nvSpPr>
          <p:cNvPr id="106" name="Google Shape;106;p19"/>
          <p:cNvSpPr txBox="1"/>
          <p:nvPr>
            <p:ph type="title"/>
          </p:nvPr>
        </p:nvSpPr>
        <p:spPr>
          <a:xfrm>
            <a:off x="2334300" y="563150"/>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7" name="Google Shape;107;p19"/>
          <p:cNvSpPr txBox="1"/>
          <p:nvPr>
            <p:ph idx="1" type="subTitle"/>
          </p:nvPr>
        </p:nvSpPr>
        <p:spPr>
          <a:xfrm>
            <a:off x="2334675" y="2236925"/>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8" name="Google Shape;108;p19"/>
          <p:cNvSpPr txBox="1"/>
          <p:nvPr>
            <p:ph idx="2" type="subTitle"/>
          </p:nvPr>
        </p:nvSpPr>
        <p:spPr>
          <a:xfrm>
            <a:off x="2945550" y="1530900"/>
            <a:ext cx="3252900" cy="74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9"/>
          <p:cNvSpPr txBox="1"/>
          <p:nvPr/>
        </p:nvSpPr>
        <p:spPr>
          <a:xfrm>
            <a:off x="1705775" y="3722550"/>
            <a:ext cx="57324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accent2"/>
                </a:solidFill>
                <a:latin typeface="Roboto"/>
                <a:ea typeface="Roboto"/>
                <a:cs typeface="Roboto"/>
                <a:sym typeface="Roboto"/>
              </a:rPr>
              <a:t>CREDITS: This presentation template was created by </a:t>
            </a:r>
            <a:r>
              <a:rPr b="1" lang="en" sz="1200">
                <a:solidFill>
                  <a:schemeClr val="accent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accent2"/>
                </a:solidFill>
                <a:latin typeface="Roboto"/>
                <a:ea typeface="Roboto"/>
                <a:cs typeface="Roboto"/>
                <a:sym typeface="Roboto"/>
              </a:rPr>
              <a:t>, including icons by </a:t>
            </a:r>
            <a:r>
              <a:rPr b="1" lang="en" sz="1200">
                <a:solidFill>
                  <a:schemeClr val="accent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accent2"/>
                </a:solidFill>
                <a:latin typeface="Roboto"/>
                <a:ea typeface="Roboto"/>
                <a:cs typeface="Roboto"/>
                <a:sym typeface="Roboto"/>
              </a:rPr>
              <a:t>, and infographics &amp; images by </a:t>
            </a:r>
            <a:r>
              <a:rPr b="1" lang="en" sz="1200">
                <a:solidFill>
                  <a:schemeClr val="accent2"/>
                </a:solidFill>
                <a:uFill>
                  <a:noFill/>
                </a:uFill>
                <a:latin typeface="Roboto"/>
                <a:ea typeface="Roboto"/>
                <a:cs typeface="Roboto"/>
                <a:sym typeface="Roboto"/>
                <a:hlinkClick r:id="rId4">
                  <a:extLst>
                    <a:ext uri="{A12FA001-AC4F-418D-AE19-62706E023703}">
                      <ahyp:hlinkClr val="tx"/>
                    </a:ext>
                  </a:extLst>
                </a:hlinkClick>
              </a:rPr>
              <a:t>Freepik</a:t>
            </a:r>
            <a:r>
              <a:rPr b="1" lang="en" sz="1200">
                <a:solidFill>
                  <a:schemeClr val="accent2"/>
                </a:solidFill>
                <a:latin typeface="Roboto"/>
                <a:ea typeface="Roboto"/>
                <a:cs typeface="Roboto"/>
                <a:sym typeface="Roboto"/>
              </a:rPr>
              <a:t> </a:t>
            </a:r>
            <a:r>
              <a:rPr lang="en" sz="1200">
                <a:solidFill>
                  <a:schemeClr val="accent2"/>
                </a:solidFill>
                <a:latin typeface="Roboto"/>
                <a:ea typeface="Roboto"/>
                <a:cs typeface="Roboto"/>
                <a:sym typeface="Roboto"/>
              </a:rPr>
              <a:t>and illustrations by</a:t>
            </a:r>
            <a:r>
              <a:rPr b="1" lang="en" sz="1200">
                <a:solidFill>
                  <a:schemeClr val="accent2"/>
                </a:solidFill>
                <a:latin typeface="Roboto"/>
                <a:ea typeface="Roboto"/>
                <a:cs typeface="Roboto"/>
                <a:sym typeface="Roboto"/>
              </a:rPr>
              <a:t> Stories</a:t>
            </a:r>
            <a:endParaRPr b="1" sz="1200">
              <a:solidFill>
                <a:schemeClr val="accent2"/>
              </a:solidFill>
              <a:latin typeface="Roboto"/>
              <a:ea typeface="Roboto"/>
              <a:cs typeface="Roboto"/>
              <a:sym typeface="Roboto"/>
            </a:endParaRPr>
          </a:p>
        </p:txBody>
      </p:sp>
      <p:sp>
        <p:nvSpPr>
          <p:cNvPr id="110" name="Google Shape;110;p19"/>
          <p:cNvSpPr/>
          <p:nvPr/>
        </p:nvSpPr>
        <p:spPr>
          <a:xfrm flipH="1">
            <a:off x="7669929" y="1707348"/>
            <a:ext cx="1013700" cy="6759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7631290" y="2611349"/>
            <a:ext cx="563700" cy="3762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flipH="1">
            <a:off x="823197" y="2140897"/>
            <a:ext cx="920100" cy="6135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460323" y="1464351"/>
            <a:ext cx="753600" cy="5028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5" y="4934100"/>
            <a:ext cx="9144000" cy="20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2">
  <p:cSld name="CUSTOM_1">
    <p:spTree>
      <p:nvGrpSpPr>
        <p:cNvPr id="115" name="Shape 115"/>
        <p:cNvGrpSpPr/>
        <p:nvPr/>
      </p:nvGrpSpPr>
      <p:grpSpPr>
        <a:xfrm>
          <a:off x="0" y="0"/>
          <a:ext cx="0" cy="0"/>
          <a:chOff x="0" y="0"/>
          <a:chExt cx="0" cy="0"/>
        </a:xfrm>
      </p:grpSpPr>
      <p:sp>
        <p:nvSpPr>
          <p:cNvPr id="116" name="Google Shape;116;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7" name="Google Shape;117;p20"/>
          <p:cNvSpPr txBox="1"/>
          <p:nvPr>
            <p:ph idx="1" type="body"/>
          </p:nvPr>
        </p:nvSpPr>
        <p:spPr>
          <a:xfrm>
            <a:off x="713225" y="1294404"/>
            <a:ext cx="64998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18" name="Google Shape;118;p20"/>
          <p:cNvSpPr txBox="1"/>
          <p:nvPr>
            <p:ph idx="2" type="body"/>
          </p:nvPr>
        </p:nvSpPr>
        <p:spPr>
          <a:xfrm>
            <a:off x="4741675" y="1380650"/>
            <a:ext cx="36891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4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170450" y="1960188"/>
            <a:ext cx="3118500" cy="115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atin typeface="Source Code Pro Black"/>
                <a:ea typeface="Source Code Pro Black"/>
                <a:cs typeface="Source Code Pro Black"/>
                <a:sym typeface="Source Code Pr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170450" y="832334"/>
            <a:ext cx="2067600" cy="6639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4" name="Google Shape;14;p3"/>
          <p:cNvSpPr txBox="1"/>
          <p:nvPr>
            <p:ph idx="1" type="subTitle"/>
          </p:nvPr>
        </p:nvSpPr>
        <p:spPr>
          <a:xfrm>
            <a:off x="1170450" y="3531125"/>
            <a:ext cx="2960100" cy="7785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 name="Google Shape;15;p3"/>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64813" y="2500875"/>
            <a:ext cx="3130200" cy="1276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5"/>
          <p:cNvSpPr txBox="1"/>
          <p:nvPr>
            <p:ph idx="1" type="subTitle"/>
          </p:nvPr>
        </p:nvSpPr>
        <p:spPr>
          <a:xfrm>
            <a:off x="764838"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 name="Google Shape;22;p5"/>
          <p:cNvSpPr txBox="1"/>
          <p:nvPr>
            <p:ph idx="2" type="subTitle"/>
          </p:nvPr>
        </p:nvSpPr>
        <p:spPr>
          <a:xfrm>
            <a:off x="5401387"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 name="Google Shape;23;p5"/>
          <p:cNvSpPr txBox="1"/>
          <p:nvPr>
            <p:ph idx="3" type="title"/>
          </p:nvPr>
        </p:nvSpPr>
        <p:spPr>
          <a:xfrm>
            <a:off x="5401387" y="2500875"/>
            <a:ext cx="3130200" cy="12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p:nvPr/>
        </p:nvSpPr>
        <p:spPr>
          <a:xfrm>
            <a:off x="0" y="0"/>
            <a:ext cx="9144000" cy="2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idx="1" type="subTitle"/>
          </p:nvPr>
        </p:nvSpPr>
        <p:spPr>
          <a:xfrm>
            <a:off x="713225" y="2526750"/>
            <a:ext cx="2574600" cy="1419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p:txBody>
      </p:sp>
      <p:sp>
        <p:nvSpPr>
          <p:cNvPr id="29" name="Google Shape;29;p7"/>
          <p:cNvSpPr txBox="1"/>
          <p:nvPr>
            <p:ph type="title"/>
          </p:nvPr>
        </p:nvSpPr>
        <p:spPr>
          <a:xfrm>
            <a:off x="713225" y="1196850"/>
            <a:ext cx="29286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 name="Google Shape;30;p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1075003" y="2073837"/>
            <a:ext cx="7151544" cy="2383938"/>
          </a:xfrm>
          <a:prstGeom prst="flowChartTermina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750863" y="3761075"/>
            <a:ext cx="3799800" cy="42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 type="subTitle"/>
          </p:nvPr>
        </p:nvSpPr>
        <p:spPr>
          <a:xfrm>
            <a:off x="1787550" y="2498075"/>
            <a:ext cx="5568900" cy="1263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1098000" y="875375"/>
            <a:ext cx="3075900" cy="1347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1098000" y="2205275"/>
            <a:ext cx="3075900" cy="113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p:nvPr/>
        </p:nvSpPr>
        <p:spPr>
          <a:xfrm>
            <a:off x="0" y="4926300"/>
            <a:ext cx="9144000" cy="21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350675" y="539500"/>
            <a:ext cx="3080400" cy="25233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solidFill>
                  <a:schemeClr val="lt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10"/>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1pPr>
            <a:lvl2pPr lvl="1">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2pPr>
            <a:lvl3pPr lvl="2">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3pPr>
            <a:lvl4pPr lvl="3">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4pPr>
            <a:lvl5pPr lvl="4">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5pPr>
            <a:lvl6pPr lvl="5">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6pPr>
            <a:lvl7pPr lvl="6">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7pPr>
            <a:lvl8pPr lvl="7">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8pPr>
            <a:lvl9pPr lvl="8">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indent="-330200" lvl="1" marL="914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2pPr>
            <a:lvl3pPr indent="-330200" lvl="2" marL="1371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3pPr>
            <a:lvl4pPr indent="-330200" lvl="3" marL="1828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indent="-330200" lvl="4" marL="22860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indent="-330200" lvl="5" marL="2743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6pPr>
            <a:lvl7pPr indent="-330200" lvl="6" marL="3200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7pPr>
            <a:lvl8pPr indent="-330200" lvl="7" marL="3657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8pPr>
            <a:lvl9pPr indent="-330200" lvl="8" marL="4114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gif"/><Relationship Id="rId4" Type="http://schemas.openxmlformats.org/officeDocument/2006/relationships/image" Target="../media/image12.png"/><Relationship Id="rId5" Type="http://schemas.openxmlformats.org/officeDocument/2006/relationships/hyperlink" Target="https://towardsdatascience.com/linear-regression-5100fe32993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hyperlink" Target="https://towardsdatascience.com/support-vector-machines-illustrated-b48a32c56388" TargetMode="External"/><Relationship Id="rId5" Type="http://schemas.openxmlformats.org/officeDocument/2006/relationships/image" Target="../media/image14.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towardsdatascience.com/introduction-to-logistic-regression-66248243c148" TargetMode="External"/><Relationship Id="rId4" Type="http://schemas.openxmlformats.org/officeDocument/2006/relationships/image" Target="../media/image31.gif"/><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hyperlink" Target="https://medium.com/@tpreethi/introduction-to-k-nearest-neighbors-knn-algorithm-python-implementation-9c387915f31d" TargetMode="External"/><Relationship Id="rId4" Type="http://schemas.openxmlformats.org/officeDocument/2006/relationships/image" Target="../media/image28.gif"/><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hyperlink" Target="https://medium.com/analytics-vidhya/svm-linear-classifier-in-simplest-words-6e52a7c84631" TargetMode="External"/><Relationship Id="rId4" Type="http://schemas.openxmlformats.org/officeDocument/2006/relationships/image" Target="../media/image40.gif"/><Relationship Id="rId5"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902375" y="867300"/>
            <a:ext cx="5307300" cy="26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Aprendizaje Supervisado</a:t>
            </a:r>
            <a:endParaRPr/>
          </a:p>
        </p:txBody>
      </p:sp>
      <p:pic>
        <p:nvPicPr>
          <p:cNvPr id="124" name="Google Shape;124;p21"/>
          <p:cNvPicPr preferRelativeResize="0"/>
          <p:nvPr/>
        </p:nvPicPr>
        <p:blipFill rotWithShape="1">
          <a:blip r:embed="rId3">
            <a:alphaModFix/>
          </a:blip>
          <a:srcRect b="20962" l="14288" r="14303" t="6426"/>
          <a:stretch/>
        </p:blipFill>
        <p:spPr>
          <a:xfrm>
            <a:off x="6465200" y="1344700"/>
            <a:ext cx="1877700" cy="1909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Lineal</a:t>
            </a:r>
            <a:endParaRPr sz="3100"/>
          </a:p>
        </p:txBody>
      </p:sp>
      <p:sp>
        <p:nvSpPr>
          <p:cNvPr id="182" name="Google Shape;182;p30"/>
          <p:cNvSpPr txBox="1"/>
          <p:nvPr>
            <p:ph idx="1" type="subTitle"/>
          </p:nvPr>
        </p:nvSpPr>
        <p:spPr>
          <a:xfrm>
            <a:off x="442525" y="1366450"/>
            <a:ext cx="42645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regresión lineal es un </a:t>
            </a:r>
            <a:r>
              <a:rPr b="1" lang="en"/>
              <a:t>modelo matemático que busca establecer una relación lineal entre una variable independiente (o más) y una variable dependiente.</a:t>
            </a:r>
            <a:r>
              <a:rPr lang="en"/>
              <a:t> Se utiliza para </a:t>
            </a:r>
            <a:r>
              <a:rPr b="1" lang="en"/>
              <a:t>predecir valores numéricos continuos</a:t>
            </a:r>
            <a:r>
              <a:rPr lang="en"/>
              <a:t> basados en características específicas, </a:t>
            </a:r>
            <a:r>
              <a:rPr b="1" lang="en"/>
              <a:t>representando la relación mediante una línea recta en un espacio bidimensional o un hiperplano en dimensiones superiores.</a:t>
            </a:r>
            <a:r>
              <a:rPr lang="en"/>
              <a:t> Su objetivo es encontrar la </a:t>
            </a:r>
            <a:r>
              <a:rPr b="1" lang="en"/>
              <a:t>línea que minimiza la diferencia entre los valores observados y los predichos.</a:t>
            </a:r>
            <a:endParaRPr b="1"/>
          </a:p>
        </p:txBody>
      </p:sp>
      <p:pic>
        <p:nvPicPr>
          <p:cNvPr id="183" name="Google Shape;183;p30"/>
          <p:cNvPicPr preferRelativeResize="0"/>
          <p:nvPr/>
        </p:nvPicPr>
        <p:blipFill rotWithShape="1">
          <a:blip r:embed="rId3">
            <a:alphaModFix/>
          </a:blip>
          <a:srcRect b="2625" l="2444" r="2435" t="3618"/>
          <a:stretch/>
        </p:blipFill>
        <p:spPr>
          <a:xfrm>
            <a:off x="4953225" y="1676350"/>
            <a:ext cx="3930300" cy="24285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la </a:t>
            </a:r>
            <a:r>
              <a:rPr lang="en" sz="3100"/>
              <a:t>Regresión Lineal</a:t>
            </a:r>
            <a:endParaRPr sz="3100"/>
          </a:p>
        </p:txBody>
      </p:sp>
      <p:sp>
        <p:nvSpPr>
          <p:cNvPr id="189" name="Google Shape;189;p31"/>
          <p:cNvSpPr txBox="1"/>
          <p:nvPr>
            <p:ph idx="1" type="subTitle"/>
          </p:nvPr>
        </p:nvSpPr>
        <p:spPr>
          <a:xfrm>
            <a:off x="442525" y="1366450"/>
            <a:ext cx="42645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Variables Independientes (X):</a:t>
            </a:r>
            <a:r>
              <a:rPr lang="en" sz="1100"/>
              <a:t> Características o atributos que influyen en la variable dependiente.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Variable Dependiente (Y):</a:t>
            </a:r>
            <a:r>
              <a:rPr lang="en" sz="1100"/>
              <a:t> La variable que se intenta predecir basada en las variables independientes.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Coeficientes (β):</a:t>
            </a:r>
            <a:r>
              <a:rPr lang="en" sz="1100"/>
              <a:t> Parámetros que representan la relación entre las variables independientes y la variable dependiente en la ecuación de regresión lineal.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Intercepto (β0):</a:t>
            </a:r>
            <a:r>
              <a:rPr lang="en" sz="1100"/>
              <a:t> Punto en el eje Y donde la línea de regresión cruza la vertical.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Recta de Regresión:</a:t>
            </a:r>
            <a:r>
              <a:rPr lang="en" sz="1100"/>
              <a:t> La línea que representa la relación lineal entre las variables independientes y la variable dependiente.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Residuos (ε):</a:t>
            </a:r>
            <a:r>
              <a:rPr lang="en" sz="1100"/>
              <a:t> Diferencia entre los valores reales y los valores predichos por el modelo de regresión.</a:t>
            </a:r>
            <a:endParaRPr sz="1100"/>
          </a:p>
          <a:p>
            <a:pPr indent="0" lvl="0" marL="0" rtl="0" algn="l">
              <a:spcBef>
                <a:spcPts val="0"/>
              </a:spcBef>
              <a:spcAft>
                <a:spcPts val="0"/>
              </a:spcAft>
              <a:buNone/>
            </a:pPr>
            <a:r>
              <a:t/>
            </a:r>
            <a:endParaRPr sz="1700"/>
          </a:p>
        </p:txBody>
      </p:sp>
      <p:pic>
        <p:nvPicPr>
          <p:cNvPr id="190" name="Google Shape;190;p31"/>
          <p:cNvPicPr preferRelativeResize="0"/>
          <p:nvPr/>
        </p:nvPicPr>
        <p:blipFill rotWithShape="1">
          <a:blip r:embed="rId3">
            <a:alphaModFix/>
          </a:blip>
          <a:srcRect b="3890" l="0" r="0" t="9656"/>
          <a:stretch/>
        </p:blipFill>
        <p:spPr>
          <a:xfrm>
            <a:off x="4852300" y="1532950"/>
            <a:ext cx="4132200" cy="29169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Objetivo de la regresión lineal</a:t>
            </a:r>
            <a:endParaRPr sz="3100"/>
          </a:p>
        </p:txBody>
      </p:sp>
      <p:sp>
        <p:nvSpPr>
          <p:cNvPr id="196" name="Google Shape;196;p32"/>
          <p:cNvSpPr txBox="1"/>
          <p:nvPr>
            <p:ph idx="1" type="subTitle"/>
          </p:nvPr>
        </p:nvSpPr>
        <p:spPr>
          <a:xfrm>
            <a:off x="317675" y="1054825"/>
            <a:ext cx="84870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rPr>
              <a:t>La</a:t>
            </a:r>
            <a:r>
              <a:rPr lang="en">
                <a:solidFill>
                  <a:schemeClr val="accent6"/>
                </a:solidFill>
              </a:rPr>
              <a:t> </a:t>
            </a:r>
            <a:r>
              <a:rPr b="1" lang="en">
                <a:solidFill>
                  <a:schemeClr val="accent6"/>
                </a:solidFill>
              </a:rPr>
              <a:t>línea que minimiza la diferencia entre los valores observados y los predichos.</a:t>
            </a:r>
            <a:endParaRPr b="1">
              <a:solidFill>
                <a:schemeClr val="accent6"/>
              </a:solidFill>
            </a:endParaRPr>
          </a:p>
        </p:txBody>
      </p:sp>
      <p:pic>
        <p:nvPicPr>
          <p:cNvPr id="197" name="Google Shape;197;p32"/>
          <p:cNvPicPr preferRelativeResize="0"/>
          <p:nvPr/>
        </p:nvPicPr>
        <p:blipFill>
          <a:blip r:embed="rId3">
            <a:alphaModFix/>
          </a:blip>
          <a:stretch>
            <a:fillRect/>
          </a:stretch>
        </p:blipFill>
        <p:spPr>
          <a:xfrm>
            <a:off x="1973500" y="1503025"/>
            <a:ext cx="5175300" cy="3335700"/>
          </a:xfrm>
          <a:prstGeom prst="roundRect">
            <a:avLst>
              <a:gd fmla="val 9754"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a:t>
            </a:r>
            <a:r>
              <a:rPr lang="en" sz="3100"/>
              <a:t> de la regresión lineal</a:t>
            </a:r>
            <a:endParaRPr sz="3100"/>
          </a:p>
        </p:txBody>
      </p:sp>
      <p:pic>
        <p:nvPicPr>
          <p:cNvPr id="203" name="Google Shape;203;p33"/>
          <p:cNvPicPr preferRelativeResize="0"/>
          <p:nvPr/>
        </p:nvPicPr>
        <p:blipFill rotWithShape="1">
          <a:blip r:embed="rId3">
            <a:alphaModFix/>
          </a:blip>
          <a:srcRect b="0" l="4056" r="8139" t="5401"/>
          <a:stretch/>
        </p:blipFill>
        <p:spPr>
          <a:xfrm>
            <a:off x="6536075" y="1908050"/>
            <a:ext cx="2468700" cy="1994700"/>
          </a:xfrm>
          <a:prstGeom prst="roundRect">
            <a:avLst>
              <a:gd fmla="val 9830" name="adj"/>
            </a:avLst>
          </a:prstGeom>
          <a:noFill/>
          <a:ln>
            <a:noFill/>
          </a:ln>
        </p:spPr>
      </p:pic>
      <p:pic>
        <p:nvPicPr>
          <p:cNvPr id="204" name="Google Shape;204;p33"/>
          <p:cNvPicPr preferRelativeResize="0"/>
          <p:nvPr/>
        </p:nvPicPr>
        <p:blipFill>
          <a:blip r:embed="rId4">
            <a:alphaModFix/>
          </a:blip>
          <a:stretch>
            <a:fillRect/>
          </a:stretch>
        </p:blipFill>
        <p:spPr>
          <a:xfrm>
            <a:off x="173775" y="1296350"/>
            <a:ext cx="6231277" cy="3218105"/>
          </a:xfrm>
          <a:prstGeom prst="rect">
            <a:avLst/>
          </a:prstGeom>
          <a:noFill/>
          <a:ln>
            <a:noFill/>
          </a:ln>
        </p:spPr>
      </p:pic>
      <p:sp>
        <p:nvSpPr>
          <p:cNvPr id="205" name="Google Shape;205;p33"/>
          <p:cNvSpPr txBox="1"/>
          <p:nvPr/>
        </p:nvSpPr>
        <p:spPr>
          <a:xfrm>
            <a:off x="4380600" y="4566475"/>
            <a:ext cx="476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5"/>
              </a:rPr>
              <a:t>https://towardsdatascience.com/linear-regression-5100fe32993a</a:t>
            </a:r>
            <a:r>
              <a:rPr lang="en" sz="1000">
                <a:solidFill>
                  <a:srgbClr val="808080"/>
                </a:solidFill>
              </a:rPr>
              <a:t> </a:t>
            </a:r>
            <a:endParaRPr sz="1000">
              <a:solidFill>
                <a:srgbClr val="80808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Métricas</a:t>
            </a:r>
            <a:endParaRPr sz="3100"/>
          </a:p>
        </p:txBody>
      </p:sp>
      <p:sp>
        <p:nvSpPr>
          <p:cNvPr id="211" name="Google Shape;211;p34"/>
          <p:cNvSpPr txBox="1"/>
          <p:nvPr>
            <p:ph idx="1" type="subTitle"/>
          </p:nvPr>
        </p:nvSpPr>
        <p:spPr>
          <a:xfrm>
            <a:off x="442525" y="1366450"/>
            <a:ext cx="78048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Error Absoluto Medio (MAE):</a:t>
            </a:r>
            <a:r>
              <a:rPr lang="en" sz="1300"/>
              <a:t> Media de las diferencias absolutas entre predicciones y valores reales.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Error Cuadrático Medio (MSE): </a:t>
            </a:r>
            <a:r>
              <a:rPr lang="en" sz="1300"/>
              <a:t>Media de las diferencias al cuadrado entre predicciones y valores reales.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Raíz del Error Cuadrático Medio (RMSE): </a:t>
            </a:r>
            <a:r>
              <a:rPr lang="en" sz="1300"/>
              <a:t>Raíz cuadrada de MSE, proporciona una medida en la misma escala que los datos originales.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Coeficiente de Determinación (R2): </a:t>
            </a:r>
            <a:r>
              <a:rPr lang="en" sz="1300"/>
              <a:t>Proporción de la varianza en la variable dependiente explicada por el modelo.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Error Medio Absoluto porcentual (MAPE):</a:t>
            </a:r>
            <a:r>
              <a:rPr lang="en" sz="1300"/>
              <a:t> MAE expresado como porcentaje de los valores reales.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Error Medio de Porcentaje Absoluto (MAE%): </a:t>
            </a:r>
            <a:r>
              <a:rPr lang="en" sz="1300"/>
              <a:t>Media de las diferencias porcentuales entre predicciones y valores reales.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Índice de Variación (IV): </a:t>
            </a:r>
            <a:r>
              <a:rPr lang="en" sz="1300"/>
              <a:t>Proporción de la variabilidad total que es explicada por el modelo.</a:t>
            </a:r>
            <a:endParaRPr sz="13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Métricas</a:t>
            </a:r>
            <a:endParaRPr sz="3100"/>
          </a:p>
        </p:txBody>
      </p:sp>
      <p:pic>
        <p:nvPicPr>
          <p:cNvPr id="217" name="Google Shape;217;p35"/>
          <p:cNvPicPr preferRelativeResize="0"/>
          <p:nvPr/>
        </p:nvPicPr>
        <p:blipFill>
          <a:blip r:embed="rId3">
            <a:alphaModFix/>
          </a:blip>
          <a:stretch>
            <a:fillRect/>
          </a:stretch>
        </p:blipFill>
        <p:spPr>
          <a:xfrm>
            <a:off x="1824450" y="917250"/>
            <a:ext cx="5495107" cy="3819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Métricas - Ejemplo</a:t>
            </a:r>
            <a:endParaRPr sz="3100"/>
          </a:p>
        </p:txBody>
      </p:sp>
      <p:graphicFrame>
        <p:nvGraphicFramePr>
          <p:cNvPr id="223" name="Google Shape;223;p36"/>
          <p:cNvGraphicFramePr/>
          <p:nvPr/>
        </p:nvGraphicFramePr>
        <p:xfrm>
          <a:off x="1359825" y="1619025"/>
          <a:ext cx="3000000" cy="3000000"/>
        </p:xfrm>
        <a:graphic>
          <a:graphicData uri="http://schemas.openxmlformats.org/drawingml/2006/table">
            <a:tbl>
              <a:tblPr>
                <a:noFill/>
                <a:tableStyleId>{FD177940-1C77-40A8-A6BB-4F3EE38F5804}</a:tableStyleId>
              </a:tblPr>
              <a:tblGrid>
                <a:gridCol w="3810000"/>
                <a:gridCol w="1200150"/>
                <a:gridCol w="1200150"/>
              </a:tblGrid>
              <a:tr h="323850">
                <a:tc>
                  <a:txBody>
                    <a:bodyPr/>
                    <a:lstStyle/>
                    <a:p>
                      <a:pPr indent="0" lvl="0" marL="0" rtl="0" algn="ctr">
                        <a:spcBef>
                          <a:spcPts val="0"/>
                        </a:spcBef>
                        <a:spcAft>
                          <a:spcPts val="0"/>
                        </a:spcAft>
                        <a:buNone/>
                      </a:pPr>
                      <a:r>
                        <a:rPr b="1" lang="en"/>
                        <a:t>Métrica</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Modelo A</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Modelo B</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r>
              <a:tr h="314325">
                <a:tc>
                  <a:txBody>
                    <a:bodyPr/>
                    <a:lstStyle/>
                    <a:p>
                      <a:pPr indent="0" lvl="0" marL="0" rtl="0" algn="r">
                        <a:spcBef>
                          <a:spcPts val="0"/>
                        </a:spcBef>
                        <a:spcAft>
                          <a:spcPts val="0"/>
                        </a:spcAft>
                        <a:buNone/>
                      </a:pPr>
                      <a:r>
                        <a:rPr lang="en"/>
                        <a:t>Error Cuadrático Medio (MSE)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2500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2000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Coeficiente de Determinación (R2)</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0.75</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0.80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Error Absoluto Medio (MAE)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40,000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38,000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Raíz del Error Cuadrático Medio (RMSE)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50.00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44.72</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Métricas - Ejemplo</a:t>
            </a:r>
            <a:endParaRPr sz="3100"/>
          </a:p>
        </p:txBody>
      </p:sp>
      <p:graphicFrame>
        <p:nvGraphicFramePr>
          <p:cNvPr id="229" name="Google Shape;229;p37"/>
          <p:cNvGraphicFramePr/>
          <p:nvPr/>
        </p:nvGraphicFramePr>
        <p:xfrm>
          <a:off x="1359825" y="1619025"/>
          <a:ext cx="3000000" cy="3000000"/>
        </p:xfrm>
        <a:graphic>
          <a:graphicData uri="http://schemas.openxmlformats.org/drawingml/2006/table">
            <a:tbl>
              <a:tblPr>
                <a:noFill/>
                <a:tableStyleId>{FD177940-1C77-40A8-A6BB-4F3EE38F5804}</a:tableStyleId>
              </a:tblPr>
              <a:tblGrid>
                <a:gridCol w="3810000"/>
                <a:gridCol w="1200150"/>
                <a:gridCol w="1200150"/>
              </a:tblGrid>
              <a:tr h="323850">
                <a:tc>
                  <a:txBody>
                    <a:bodyPr/>
                    <a:lstStyle/>
                    <a:p>
                      <a:pPr indent="0" lvl="0" marL="0" rtl="0" algn="ctr">
                        <a:spcBef>
                          <a:spcPts val="0"/>
                        </a:spcBef>
                        <a:spcAft>
                          <a:spcPts val="0"/>
                        </a:spcAft>
                        <a:buNone/>
                      </a:pPr>
                      <a:r>
                        <a:rPr b="1" lang="en"/>
                        <a:t>Métrica</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Modelo A</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Modelo B</a:t>
                      </a:r>
                      <a:endParaRPr b="1"/>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r>
              <a:tr h="314325">
                <a:tc>
                  <a:txBody>
                    <a:bodyPr/>
                    <a:lstStyle/>
                    <a:p>
                      <a:pPr indent="0" lvl="0" marL="0" rtl="0" algn="r">
                        <a:spcBef>
                          <a:spcPts val="0"/>
                        </a:spcBef>
                        <a:spcAft>
                          <a:spcPts val="0"/>
                        </a:spcAft>
                        <a:buNone/>
                      </a:pPr>
                      <a:r>
                        <a:rPr lang="en"/>
                        <a:t>Error Cuadrático Medio (MSE)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2500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2000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Coeficiente de Determinación (R2)</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0.75</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0.80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Error Absoluto Medio (MAE)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40,000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38,000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14325">
                <a:tc>
                  <a:txBody>
                    <a:bodyPr/>
                    <a:lstStyle/>
                    <a:p>
                      <a:pPr indent="0" lvl="0" marL="0" rtl="0" algn="r">
                        <a:spcBef>
                          <a:spcPts val="0"/>
                        </a:spcBef>
                        <a:spcAft>
                          <a:spcPts val="0"/>
                        </a:spcAft>
                        <a:buNone/>
                      </a:pPr>
                      <a:r>
                        <a:rPr lang="en"/>
                        <a:t>Raíz del Error Cuadrático Medio (RMSE)</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50.00</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spcBef>
                          <a:spcPts val="0"/>
                        </a:spcBef>
                        <a:spcAft>
                          <a:spcPts val="0"/>
                        </a:spcAft>
                        <a:buNone/>
                      </a:pPr>
                      <a:r>
                        <a:rPr lang="en"/>
                        <a:t>44.72</a:t>
                      </a:r>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pic>
        <p:nvPicPr>
          <p:cNvPr id="230" name="Google Shape;230;p37"/>
          <p:cNvPicPr preferRelativeResize="0"/>
          <p:nvPr/>
        </p:nvPicPr>
        <p:blipFill>
          <a:blip r:embed="rId3">
            <a:alphaModFix/>
          </a:blip>
          <a:stretch>
            <a:fillRect/>
          </a:stretch>
        </p:blipFill>
        <p:spPr>
          <a:xfrm>
            <a:off x="7296851" y="1468774"/>
            <a:ext cx="362399" cy="33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236" name="Google Shape;236;p38"/>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Lineal Multiple</a:t>
            </a:r>
            <a:endParaRPr sz="3100"/>
          </a:p>
        </p:txBody>
      </p:sp>
      <p:sp>
        <p:nvSpPr>
          <p:cNvPr id="242" name="Google Shape;242;p39"/>
          <p:cNvSpPr txBox="1"/>
          <p:nvPr>
            <p:ph idx="1" type="subTitle"/>
          </p:nvPr>
        </p:nvSpPr>
        <p:spPr>
          <a:xfrm>
            <a:off x="442525" y="1366450"/>
            <a:ext cx="42645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regresión lineal múltiple es una extensión de la regresión lineal simple. Es un modelo matemático que busca establecer una </a:t>
            </a:r>
            <a:r>
              <a:rPr b="1" lang="en"/>
              <a:t>relación lineal entre múltiples características (variables independientes) y la variable de interés (variable dependiente).</a:t>
            </a:r>
            <a:r>
              <a:rPr lang="en"/>
              <a:t> Busca encontrar los coeficientes que mejor </a:t>
            </a:r>
            <a:r>
              <a:rPr lang="en"/>
              <a:t>ajustan</a:t>
            </a:r>
            <a:r>
              <a:rPr lang="en"/>
              <a:t> la línea o plano de regresión en un </a:t>
            </a:r>
            <a:r>
              <a:rPr b="1" lang="en"/>
              <a:t>espacio multidimensional</a:t>
            </a:r>
            <a:r>
              <a:rPr lang="en"/>
              <a:t>. Los coeficientes representan la contribución de cada variable independiente en la predicción de la variable dependiente.</a:t>
            </a:r>
            <a:endParaRPr b="1"/>
          </a:p>
        </p:txBody>
      </p:sp>
      <p:pic>
        <p:nvPicPr>
          <p:cNvPr id="243" name="Google Shape;243;p39"/>
          <p:cNvPicPr preferRelativeResize="0"/>
          <p:nvPr/>
        </p:nvPicPr>
        <p:blipFill rotWithShape="1">
          <a:blip r:embed="rId3">
            <a:alphaModFix/>
          </a:blip>
          <a:srcRect b="3183" l="1756" r="1746" t="3183"/>
          <a:stretch/>
        </p:blipFill>
        <p:spPr>
          <a:xfrm>
            <a:off x="4931825" y="1909225"/>
            <a:ext cx="3987376" cy="217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subTitle"/>
          </p:nvPr>
        </p:nvSpPr>
        <p:spPr>
          <a:xfrm>
            <a:off x="713225" y="1366450"/>
            <a:ext cx="37230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aprendizaje supervisado es un </a:t>
            </a:r>
            <a:r>
              <a:rPr b="1" lang="en"/>
              <a:t>paradigma dentro del campo del aprendizaje automático</a:t>
            </a:r>
            <a:r>
              <a:rPr lang="en"/>
              <a:t> (machine learning) en el que un modelo se </a:t>
            </a:r>
            <a:r>
              <a:rPr b="1" lang="en"/>
              <a:t>entrena utilizando un conjunto de datos etiquetados.</a:t>
            </a:r>
            <a:r>
              <a:rPr lang="en"/>
              <a:t> Estos datos etiquetados consisten en pares de entrada y salida, donde se proporciona tanto la entrada (características o atributos) como la salida deseada (etiquetas o respuestas) asociada a cada ejemplo.</a:t>
            </a:r>
            <a:endParaRPr b="1"/>
          </a:p>
        </p:txBody>
      </p:sp>
      <p:sp>
        <p:nvSpPr>
          <p:cNvPr id="130" name="Google Shape;130;p2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aprendizaje supervisado?</a:t>
            </a:r>
            <a:endParaRPr sz="3100"/>
          </a:p>
        </p:txBody>
      </p:sp>
      <p:pic>
        <p:nvPicPr>
          <p:cNvPr id="131" name="Google Shape;131;p22"/>
          <p:cNvPicPr preferRelativeResize="0"/>
          <p:nvPr/>
        </p:nvPicPr>
        <p:blipFill rotWithShape="1">
          <a:blip r:embed="rId3">
            <a:alphaModFix/>
          </a:blip>
          <a:srcRect b="10632" l="4080" r="37044" t="23940"/>
          <a:stretch/>
        </p:blipFill>
        <p:spPr>
          <a:xfrm>
            <a:off x="4565950" y="1491250"/>
            <a:ext cx="4220400" cy="27987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Lineal Polinomial</a:t>
            </a:r>
            <a:endParaRPr sz="3100"/>
          </a:p>
        </p:txBody>
      </p:sp>
      <p:sp>
        <p:nvSpPr>
          <p:cNvPr id="249" name="Google Shape;249;p40"/>
          <p:cNvSpPr txBox="1"/>
          <p:nvPr>
            <p:ph idx="1" type="subTitle"/>
          </p:nvPr>
        </p:nvSpPr>
        <p:spPr>
          <a:xfrm>
            <a:off x="442525" y="1061650"/>
            <a:ext cx="4264500" cy="35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regresión lineal polinomial es una extensión de la regresión lineal simple que permite </a:t>
            </a:r>
            <a:r>
              <a:rPr b="1" lang="en"/>
              <a:t>modelar relaciones no lineales entre las variables.</a:t>
            </a:r>
            <a:r>
              <a:rPr lang="en"/>
              <a:t> En lugar de ajustarse a una línea recta, utiliza un polinomio para aproximar la relación entre la variable independiente y la variable dependiente. Esto </a:t>
            </a:r>
            <a:r>
              <a:rPr b="1" lang="en"/>
              <a:t>implica elevar la variable independiente a diferentes potencias, creando así curvas y formas polinómicas en el espacio de características.</a:t>
            </a:r>
            <a:r>
              <a:rPr lang="en"/>
              <a:t> Al introducir términos polinómicos en la ecuación, el modelo puede adaptarse a relaciones más complejas y capturar patrones no lineales en los datos. </a:t>
            </a:r>
            <a:endParaRPr b="1"/>
          </a:p>
        </p:txBody>
      </p:sp>
      <p:pic>
        <p:nvPicPr>
          <p:cNvPr id="250" name="Google Shape;250;p40"/>
          <p:cNvPicPr preferRelativeResize="0"/>
          <p:nvPr/>
        </p:nvPicPr>
        <p:blipFill rotWithShape="1">
          <a:blip r:embed="rId3">
            <a:alphaModFix/>
          </a:blip>
          <a:srcRect b="0" l="33208" r="0" t="0"/>
          <a:stretch/>
        </p:blipFill>
        <p:spPr>
          <a:xfrm>
            <a:off x="4757775" y="1876550"/>
            <a:ext cx="4300726" cy="193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Support Vector Regression</a:t>
            </a:r>
            <a:endParaRPr sz="3100"/>
          </a:p>
        </p:txBody>
      </p:sp>
      <p:sp>
        <p:nvSpPr>
          <p:cNvPr id="256" name="Google Shape;256;p41"/>
          <p:cNvSpPr txBox="1"/>
          <p:nvPr>
            <p:ph idx="1" type="subTitle"/>
          </p:nvPr>
        </p:nvSpPr>
        <p:spPr>
          <a:xfrm>
            <a:off x="442525" y="1366450"/>
            <a:ext cx="42645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 diferencia de la regresión lineal, SVR busca encontrar </a:t>
            </a:r>
            <a:r>
              <a:rPr b="1" lang="en" sz="1400"/>
              <a:t>una función que se ajuste a los datos de manera óptima al mismo tiempo que limita la discrepancia</a:t>
            </a:r>
            <a:r>
              <a:rPr lang="en" sz="1400"/>
              <a:t> entre las predicciones y los datos reales dentro de un margen de tolerancia. </a:t>
            </a:r>
            <a:r>
              <a:rPr b="1" lang="en" sz="1400"/>
              <a:t>Utiliza "vectores de soporte"</a:t>
            </a:r>
            <a:r>
              <a:rPr lang="en" sz="1400"/>
              <a:t> que son puntos en el espacio de características clave para definir la función de regresión. El objetivo es encontrar la función que tenga la </a:t>
            </a:r>
            <a:r>
              <a:rPr b="1" lang="en" sz="1400"/>
              <a:t>menor cantidad de "errores"</a:t>
            </a:r>
            <a:r>
              <a:rPr lang="en" sz="1400"/>
              <a:t> y, al mismo tiempo, </a:t>
            </a:r>
            <a:r>
              <a:rPr b="1" lang="en" sz="1400"/>
              <a:t>se mantenga dentro del margen</a:t>
            </a:r>
            <a:r>
              <a:rPr lang="en" sz="1400"/>
              <a:t> definido por el usuario. Es efectiva para </a:t>
            </a:r>
            <a:r>
              <a:rPr b="1" lang="en" sz="1400"/>
              <a:t>datos no lineales y permite definir diferentes funciones de núcleo</a:t>
            </a:r>
            <a:r>
              <a:rPr lang="en" sz="1400"/>
              <a:t> para adaptarse a la complejidad de los datos.</a:t>
            </a:r>
            <a:endParaRPr b="1" sz="1400"/>
          </a:p>
        </p:txBody>
      </p:sp>
      <p:pic>
        <p:nvPicPr>
          <p:cNvPr id="257" name="Google Shape;257;p41"/>
          <p:cNvPicPr preferRelativeResize="0"/>
          <p:nvPr/>
        </p:nvPicPr>
        <p:blipFill rotWithShape="1">
          <a:blip r:embed="rId3">
            <a:alphaModFix/>
          </a:blip>
          <a:srcRect b="0" l="0" r="38472" t="0"/>
          <a:stretch/>
        </p:blipFill>
        <p:spPr>
          <a:xfrm>
            <a:off x="5472175" y="1463075"/>
            <a:ext cx="3069600" cy="2855100"/>
          </a:xfrm>
          <a:prstGeom prst="roundRect">
            <a:avLst>
              <a:gd fmla="val 10204"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a:t>
            </a:r>
            <a:r>
              <a:rPr lang="en" sz="3100"/>
              <a:t>Support Vector Regression (SVR)</a:t>
            </a:r>
            <a:endParaRPr sz="3100"/>
          </a:p>
        </p:txBody>
      </p:sp>
      <p:sp>
        <p:nvSpPr>
          <p:cNvPr id="263" name="Google Shape;263;p42"/>
          <p:cNvSpPr txBox="1"/>
          <p:nvPr>
            <p:ph idx="1" type="subTitle"/>
          </p:nvPr>
        </p:nvSpPr>
        <p:spPr>
          <a:xfrm>
            <a:off x="442525" y="1553025"/>
            <a:ext cx="4264500" cy="30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100"/>
              <a:t>Vectores de Soporte (Support Vectors):</a:t>
            </a:r>
            <a:endParaRPr b="1" sz="1100"/>
          </a:p>
          <a:p>
            <a:pPr indent="0" lvl="0" marL="0" rtl="0" algn="l">
              <a:spcBef>
                <a:spcPts val="0"/>
              </a:spcBef>
              <a:spcAft>
                <a:spcPts val="0"/>
              </a:spcAft>
              <a:buNone/>
            </a:pPr>
            <a:r>
              <a:rPr lang="en" sz="1100"/>
              <a:t>Puntos de datos cruciales para definir la función de regresión.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Margen (Margin):</a:t>
            </a:r>
            <a:endParaRPr b="1" sz="1100"/>
          </a:p>
          <a:p>
            <a:pPr indent="0" lvl="0" marL="0" rtl="0" algn="l">
              <a:spcBef>
                <a:spcPts val="0"/>
              </a:spcBef>
              <a:spcAft>
                <a:spcPts val="0"/>
              </a:spcAft>
              <a:buNone/>
            </a:pPr>
            <a:r>
              <a:rPr lang="en" sz="1100"/>
              <a:t>Distancia entre la función de regresión y los vectores de soporte.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Hiperplano de Regresión (Regression Hyperplane):</a:t>
            </a:r>
            <a:endParaRPr b="1" sz="1100"/>
          </a:p>
          <a:p>
            <a:pPr indent="0" lvl="0" marL="0" rtl="0" algn="l">
              <a:spcBef>
                <a:spcPts val="0"/>
              </a:spcBef>
              <a:spcAft>
                <a:spcPts val="0"/>
              </a:spcAft>
              <a:buNone/>
            </a:pPr>
            <a:r>
              <a:rPr lang="en" sz="1100"/>
              <a:t>La función lineal o no lineal que representa la regresión óptima.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Función de Pérdida (Loss Function):</a:t>
            </a:r>
            <a:endParaRPr b="1" sz="1100"/>
          </a:p>
          <a:p>
            <a:pPr indent="0" lvl="0" marL="0" rtl="0" algn="l">
              <a:spcBef>
                <a:spcPts val="0"/>
              </a:spcBef>
              <a:spcAft>
                <a:spcPts val="0"/>
              </a:spcAft>
              <a:buNone/>
            </a:pPr>
            <a:r>
              <a:rPr lang="en" sz="1100"/>
              <a:t>Define la discrepancia entre las predicciones y los datos reales.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Parámetro de Regularización (Regularization Parameter):</a:t>
            </a:r>
            <a:endParaRPr b="1" sz="1100"/>
          </a:p>
          <a:p>
            <a:pPr indent="0" lvl="0" marL="0" rtl="0" algn="l">
              <a:spcBef>
                <a:spcPts val="0"/>
              </a:spcBef>
              <a:spcAft>
                <a:spcPts val="0"/>
              </a:spcAft>
              <a:buNone/>
            </a:pPr>
            <a:r>
              <a:rPr lang="en" sz="1100"/>
              <a:t>Controla la flexibilidad del modelo y evita el sobreajuste.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700"/>
          </a:p>
        </p:txBody>
      </p:sp>
      <p:pic>
        <p:nvPicPr>
          <p:cNvPr id="264" name="Google Shape;264;p42"/>
          <p:cNvPicPr preferRelativeResize="0"/>
          <p:nvPr/>
        </p:nvPicPr>
        <p:blipFill>
          <a:blip r:embed="rId3">
            <a:alphaModFix/>
          </a:blip>
          <a:stretch>
            <a:fillRect/>
          </a:stretch>
        </p:blipFill>
        <p:spPr>
          <a:xfrm>
            <a:off x="4707025" y="1904700"/>
            <a:ext cx="4123500" cy="2359800"/>
          </a:xfrm>
          <a:prstGeom prst="roundRect">
            <a:avLst>
              <a:gd fmla="val 7930"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para </a:t>
            </a:r>
            <a:r>
              <a:rPr lang="en" sz="3100"/>
              <a:t>Support Vector Regression</a:t>
            </a:r>
            <a:endParaRPr sz="3100"/>
          </a:p>
        </p:txBody>
      </p:sp>
      <p:pic>
        <p:nvPicPr>
          <p:cNvPr id="270" name="Google Shape;270;p43"/>
          <p:cNvPicPr preferRelativeResize="0"/>
          <p:nvPr/>
        </p:nvPicPr>
        <p:blipFill>
          <a:blip r:embed="rId3">
            <a:alphaModFix/>
          </a:blip>
          <a:stretch>
            <a:fillRect/>
          </a:stretch>
        </p:blipFill>
        <p:spPr>
          <a:xfrm>
            <a:off x="123900" y="1738213"/>
            <a:ext cx="6231275" cy="2334384"/>
          </a:xfrm>
          <a:prstGeom prst="rect">
            <a:avLst/>
          </a:prstGeom>
          <a:noFill/>
          <a:ln>
            <a:noFill/>
          </a:ln>
        </p:spPr>
      </p:pic>
      <p:sp>
        <p:nvSpPr>
          <p:cNvPr id="271" name="Google Shape;271;p43"/>
          <p:cNvSpPr txBox="1"/>
          <p:nvPr/>
        </p:nvSpPr>
        <p:spPr>
          <a:xfrm>
            <a:off x="3348250" y="4559350"/>
            <a:ext cx="5743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808080"/>
                </a:solidFill>
                <a:hlinkClick r:id="rId4">
                  <a:extLst>
                    <a:ext uri="{A12FA001-AC4F-418D-AE19-62706E023703}">
                      <ahyp:hlinkClr val="tx"/>
                    </a:ext>
                  </a:extLst>
                </a:hlinkClick>
              </a:rPr>
              <a:t>https://towardsdatascience.com/support-vector-machines-illustrated-b48a32c56388</a:t>
            </a:r>
            <a:r>
              <a:rPr lang="en" sz="1000">
                <a:solidFill>
                  <a:srgbClr val="808080"/>
                </a:solidFill>
              </a:rPr>
              <a:t> </a:t>
            </a:r>
            <a:endParaRPr sz="1000">
              <a:solidFill>
                <a:srgbClr val="808080"/>
              </a:solidFill>
            </a:endParaRPr>
          </a:p>
        </p:txBody>
      </p:sp>
      <p:pic>
        <p:nvPicPr>
          <p:cNvPr id="272" name="Google Shape;272;p43"/>
          <p:cNvPicPr preferRelativeResize="0"/>
          <p:nvPr/>
        </p:nvPicPr>
        <p:blipFill>
          <a:blip r:embed="rId5">
            <a:alphaModFix/>
          </a:blip>
          <a:stretch>
            <a:fillRect/>
          </a:stretch>
        </p:blipFill>
        <p:spPr>
          <a:xfrm>
            <a:off x="6440676" y="2872276"/>
            <a:ext cx="2556900" cy="1438050"/>
          </a:xfrm>
          <a:prstGeom prst="rect">
            <a:avLst/>
          </a:prstGeom>
          <a:noFill/>
          <a:ln>
            <a:noFill/>
          </a:ln>
        </p:spPr>
      </p:pic>
      <p:pic>
        <p:nvPicPr>
          <p:cNvPr id="273" name="Google Shape;273;p43"/>
          <p:cNvPicPr preferRelativeResize="0"/>
          <p:nvPr/>
        </p:nvPicPr>
        <p:blipFill>
          <a:blip r:embed="rId6">
            <a:alphaModFix/>
          </a:blip>
          <a:stretch>
            <a:fillRect/>
          </a:stretch>
        </p:blipFill>
        <p:spPr>
          <a:xfrm>
            <a:off x="6440850" y="1404375"/>
            <a:ext cx="2556542" cy="1438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Kernel</a:t>
            </a:r>
            <a:r>
              <a:rPr lang="en" sz="3100"/>
              <a:t> Support Vector Regression</a:t>
            </a:r>
            <a:endParaRPr sz="3100"/>
          </a:p>
        </p:txBody>
      </p:sp>
      <p:pic>
        <p:nvPicPr>
          <p:cNvPr id="279" name="Google Shape;279;p44"/>
          <p:cNvPicPr preferRelativeResize="0"/>
          <p:nvPr/>
        </p:nvPicPr>
        <p:blipFill rotWithShape="1">
          <a:blip r:embed="rId3">
            <a:alphaModFix/>
          </a:blip>
          <a:srcRect b="0" l="6650" r="4326" t="12172"/>
          <a:stretch/>
        </p:blipFill>
        <p:spPr>
          <a:xfrm>
            <a:off x="5015275" y="1470063"/>
            <a:ext cx="3839700" cy="2841000"/>
          </a:xfrm>
          <a:prstGeom prst="roundRect">
            <a:avLst>
              <a:gd fmla="val 10030" name="adj"/>
            </a:avLst>
          </a:prstGeom>
          <a:noFill/>
          <a:ln>
            <a:noFill/>
          </a:ln>
        </p:spPr>
      </p:pic>
      <p:sp>
        <p:nvSpPr>
          <p:cNvPr id="280" name="Google Shape;280;p44"/>
          <p:cNvSpPr txBox="1"/>
          <p:nvPr>
            <p:ph idx="1" type="subTitle"/>
          </p:nvPr>
        </p:nvSpPr>
        <p:spPr>
          <a:xfrm>
            <a:off x="442525" y="1366450"/>
            <a:ext cx="4264500" cy="30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Kernel Lineal:</a:t>
            </a:r>
            <a:r>
              <a:rPr lang="en" sz="1400"/>
              <a:t> </a:t>
            </a:r>
            <a:endParaRPr sz="1400"/>
          </a:p>
          <a:p>
            <a:pPr indent="0" lvl="0" marL="0" rtl="0" algn="l">
              <a:spcBef>
                <a:spcPts val="0"/>
              </a:spcBef>
              <a:spcAft>
                <a:spcPts val="0"/>
              </a:spcAft>
              <a:buNone/>
            </a:pPr>
            <a:r>
              <a:rPr lang="en" sz="1400"/>
              <a:t>Sin transformación, linealidad implícita.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Polinomial: </a:t>
            </a:r>
            <a:endParaRPr b="1" sz="1400"/>
          </a:p>
          <a:p>
            <a:pPr indent="0" lvl="0" marL="0" rtl="0" algn="l">
              <a:spcBef>
                <a:spcPts val="0"/>
              </a:spcBef>
              <a:spcAft>
                <a:spcPts val="0"/>
              </a:spcAft>
              <a:buNone/>
            </a:pPr>
            <a:r>
              <a:rPr lang="en" sz="1400"/>
              <a:t>Mapea a espacios polinomiales.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RBF (Radial Basis Function): </a:t>
            </a:r>
            <a:r>
              <a:rPr lang="en" sz="1400"/>
              <a:t>Transformación no lineal radial.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Sigmoidal: </a:t>
            </a:r>
            <a:endParaRPr b="1" sz="1400"/>
          </a:p>
          <a:p>
            <a:pPr indent="0" lvl="0" marL="0" rtl="0" algn="l">
              <a:spcBef>
                <a:spcPts val="0"/>
              </a:spcBef>
              <a:spcAft>
                <a:spcPts val="0"/>
              </a:spcAft>
              <a:buNone/>
            </a:pPr>
            <a:r>
              <a:rPr lang="en" sz="1400"/>
              <a:t>Transformación no lineal en forma de sigmoide.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Laplaciano:</a:t>
            </a:r>
            <a:r>
              <a:rPr lang="en" sz="1400"/>
              <a:t> </a:t>
            </a:r>
            <a:endParaRPr sz="1400"/>
          </a:p>
          <a:p>
            <a:pPr indent="0" lvl="0" marL="0" rtl="0" algn="l">
              <a:spcBef>
                <a:spcPts val="0"/>
              </a:spcBef>
              <a:spcAft>
                <a:spcPts val="0"/>
              </a:spcAft>
              <a:buNone/>
            </a:pPr>
            <a:r>
              <a:rPr lang="en" sz="1400"/>
              <a:t>Similar a RBF, converge más rápido.</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Kernel Support Vector Regression</a:t>
            </a:r>
            <a:endParaRPr sz="3100"/>
          </a:p>
        </p:txBody>
      </p:sp>
      <p:pic>
        <p:nvPicPr>
          <p:cNvPr id="286" name="Google Shape;286;p45"/>
          <p:cNvPicPr preferRelativeResize="0"/>
          <p:nvPr/>
        </p:nvPicPr>
        <p:blipFill>
          <a:blip r:embed="rId3">
            <a:alphaModFix/>
          </a:blip>
          <a:stretch>
            <a:fillRect/>
          </a:stretch>
        </p:blipFill>
        <p:spPr>
          <a:xfrm>
            <a:off x="2151125" y="1019575"/>
            <a:ext cx="4992599" cy="3819125"/>
          </a:xfrm>
          <a:prstGeom prst="rect">
            <a:avLst/>
          </a:prstGeom>
          <a:noFill/>
          <a:ln>
            <a:noFill/>
          </a:ln>
        </p:spPr>
      </p:pic>
      <p:sp>
        <p:nvSpPr>
          <p:cNvPr id="287" name="Google Shape;287;p45"/>
          <p:cNvSpPr/>
          <p:nvPr/>
        </p:nvSpPr>
        <p:spPr>
          <a:xfrm>
            <a:off x="4174825" y="1146025"/>
            <a:ext cx="975600" cy="3431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293" name="Google Shape;293;p46"/>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idx="4294967295"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Tarea</a:t>
            </a:r>
            <a:endParaRPr sz="3100"/>
          </a:p>
        </p:txBody>
      </p:sp>
      <p:sp>
        <p:nvSpPr>
          <p:cNvPr id="299" name="Google Shape;299;p47"/>
          <p:cNvSpPr txBox="1"/>
          <p:nvPr>
            <p:ph idx="1" type="subTitle"/>
          </p:nvPr>
        </p:nvSpPr>
        <p:spPr>
          <a:xfrm>
            <a:off x="442525" y="1366450"/>
            <a:ext cx="8262900" cy="3048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t>Realizar un modelo de árbol de decisión</a:t>
            </a:r>
            <a:endParaRPr sz="1400"/>
          </a:p>
          <a:p>
            <a:pPr indent="-317500" lvl="1" marL="914400" rtl="0" algn="just">
              <a:spcBef>
                <a:spcPts val="0"/>
              </a:spcBef>
              <a:spcAft>
                <a:spcPts val="0"/>
              </a:spcAft>
              <a:buSzPts val="1400"/>
              <a:buChar char="○"/>
            </a:pPr>
            <a:r>
              <a:rPr lang="en" sz="1400"/>
              <a:t>Mismo set de datos</a:t>
            </a:r>
            <a:endParaRPr sz="1400"/>
          </a:p>
          <a:p>
            <a:pPr indent="-317500" lvl="1" marL="914400" rtl="0" algn="just">
              <a:spcBef>
                <a:spcPts val="0"/>
              </a:spcBef>
              <a:spcAft>
                <a:spcPts val="0"/>
              </a:spcAft>
              <a:buSzPts val="1400"/>
              <a:buChar char="○"/>
            </a:pPr>
            <a:r>
              <a:rPr lang="en" sz="1400"/>
              <a:t>Compararlo con los modelos vistos en clase y determinar cuál tuvo mejor desempeño</a:t>
            </a:r>
            <a:endParaRPr sz="1400"/>
          </a:p>
          <a:p>
            <a:pPr indent="-317500" lvl="1" marL="914400" rtl="0" algn="just">
              <a:spcBef>
                <a:spcPts val="0"/>
              </a:spcBef>
              <a:spcAft>
                <a:spcPts val="0"/>
              </a:spcAft>
              <a:buSzPts val="1400"/>
              <a:buChar char="○"/>
            </a:pPr>
            <a:r>
              <a:rPr lang="en" sz="1400"/>
              <a:t>Visualizar el árbol</a:t>
            </a:r>
            <a:endParaRPr sz="1400"/>
          </a:p>
          <a:p>
            <a:pPr indent="0" lvl="0" marL="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408450" y="3712800"/>
            <a:ext cx="8555100" cy="11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¿Cómo predecir valores categóricas?</a:t>
            </a:r>
            <a:endParaRPr sz="3000"/>
          </a:p>
        </p:txBody>
      </p:sp>
      <p:sp>
        <p:nvSpPr>
          <p:cNvPr id="305" name="Google Shape;305;p48"/>
          <p:cNvSpPr txBox="1"/>
          <p:nvPr>
            <p:ph idx="2" type="title"/>
          </p:nvPr>
        </p:nvSpPr>
        <p:spPr>
          <a:xfrm>
            <a:off x="408450" y="3263925"/>
            <a:ext cx="7973700" cy="6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Problemas de clasificación</a:t>
            </a:r>
            <a:endParaRPr sz="3000"/>
          </a:p>
        </p:txBody>
      </p:sp>
      <p:pic>
        <p:nvPicPr>
          <p:cNvPr id="306" name="Google Shape;306;p48"/>
          <p:cNvPicPr preferRelativeResize="0"/>
          <p:nvPr/>
        </p:nvPicPr>
        <p:blipFill>
          <a:blip r:embed="rId3">
            <a:alphaModFix/>
          </a:blip>
          <a:stretch>
            <a:fillRect/>
          </a:stretch>
        </p:blipFill>
        <p:spPr>
          <a:xfrm>
            <a:off x="3206438" y="188000"/>
            <a:ext cx="2959124" cy="2959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Problemas de clasificación</a:t>
            </a:r>
            <a:endParaRPr sz="3100"/>
          </a:p>
        </p:txBody>
      </p:sp>
      <p:sp>
        <p:nvSpPr>
          <p:cNvPr id="312" name="Google Shape;312;p49"/>
          <p:cNvSpPr txBox="1"/>
          <p:nvPr/>
        </p:nvSpPr>
        <p:spPr>
          <a:xfrm>
            <a:off x="197825" y="995950"/>
            <a:ext cx="5900700" cy="384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2"/>
                </a:solidFill>
                <a:latin typeface="Roboto"/>
                <a:ea typeface="Roboto"/>
                <a:cs typeface="Roboto"/>
                <a:sym typeface="Roboto"/>
              </a:rPr>
              <a:t>Los algoritmos de clasificación en el contexto del aprendizaje automático se llaman así porque realizan una tarea similar a la que hacemos intuitivamente en la vida cotidiana: </a:t>
            </a:r>
            <a:r>
              <a:rPr b="1" lang="en" sz="1500">
                <a:solidFill>
                  <a:schemeClr val="dk2"/>
                </a:solidFill>
                <a:latin typeface="Roboto"/>
                <a:ea typeface="Roboto"/>
                <a:cs typeface="Roboto"/>
                <a:sym typeface="Roboto"/>
              </a:rPr>
              <a:t>clasificar o categorizar cosas en grupos o categorías basándose en ciertas características o atributos.</a:t>
            </a:r>
            <a:r>
              <a:rPr lang="en" sz="1500">
                <a:solidFill>
                  <a:schemeClr val="dk2"/>
                </a:solidFill>
                <a:latin typeface="Roboto"/>
                <a:ea typeface="Roboto"/>
                <a:cs typeface="Roboto"/>
                <a:sym typeface="Roboto"/>
              </a:rPr>
              <a:t> Estos algoritmos toman datos de entrada y los asignan a diferentes clases o categorías, lo que puede ser especialmente útil en problemas donde se desea predecir la pertenencia a un grupo específico.</a:t>
            </a:r>
            <a:endParaRPr sz="1500">
              <a:solidFill>
                <a:schemeClr val="dk2"/>
              </a:solidFill>
              <a:latin typeface="Roboto"/>
              <a:ea typeface="Roboto"/>
              <a:cs typeface="Roboto"/>
              <a:sym typeface="Roboto"/>
            </a:endParaRPr>
          </a:p>
          <a:p>
            <a:pPr indent="0" lvl="0" marL="0" rtl="0" algn="just">
              <a:spcBef>
                <a:spcPts val="0"/>
              </a:spcBef>
              <a:spcAft>
                <a:spcPts val="0"/>
              </a:spcAft>
              <a:buNone/>
            </a:pPr>
            <a:r>
              <a:t/>
            </a:r>
            <a:endParaRPr sz="1500">
              <a:solidFill>
                <a:schemeClr val="dk2"/>
              </a:solidFill>
              <a:latin typeface="Roboto"/>
              <a:ea typeface="Roboto"/>
              <a:cs typeface="Roboto"/>
              <a:sym typeface="Roboto"/>
            </a:endParaRPr>
          </a:p>
          <a:p>
            <a:pPr indent="0" lvl="0" marL="0" rtl="0" algn="just">
              <a:spcBef>
                <a:spcPts val="0"/>
              </a:spcBef>
              <a:spcAft>
                <a:spcPts val="0"/>
              </a:spcAft>
              <a:buNone/>
            </a:pPr>
            <a:r>
              <a:rPr lang="en" sz="1500">
                <a:solidFill>
                  <a:schemeClr val="dk2"/>
                </a:solidFill>
                <a:latin typeface="Roboto"/>
                <a:ea typeface="Roboto"/>
                <a:cs typeface="Roboto"/>
                <a:sym typeface="Roboto"/>
              </a:rPr>
              <a:t>Este término refleja el propósito principal de estos algoritmos en el aprendizaje automático: </a:t>
            </a:r>
            <a:r>
              <a:rPr b="1" lang="en" sz="1500">
                <a:solidFill>
                  <a:schemeClr val="dk2"/>
                </a:solidFill>
                <a:latin typeface="Roboto"/>
                <a:ea typeface="Roboto"/>
                <a:cs typeface="Roboto"/>
                <a:sym typeface="Roboto"/>
              </a:rPr>
              <a:t>organizar y etiquetar datos en clases o categorías para facilitar la toma de decisiones y hacer predicciones.</a:t>
            </a:r>
            <a:r>
              <a:rPr lang="en" sz="1500">
                <a:solidFill>
                  <a:schemeClr val="dk2"/>
                </a:solidFill>
                <a:latin typeface="Roboto"/>
                <a:ea typeface="Roboto"/>
                <a:cs typeface="Roboto"/>
                <a:sym typeface="Roboto"/>
              </a:rPr>
              <a:t> Así, "clasificación" hace referencia a la acción de asignar elementos a diferentes clases, lo cual es fundamental en la mayoría de los problemas en los que se utilizan estos algoritmos.</a:t>
            </a:r>
            <a:endParaRPr sz="1500">
              <a:solidFill>
                <a:schemeClr val="dk2"/>
              </a:solidFill>
              <a:latin typeface="Roboto"/>
              <a:ea typeface="Roboto"/>
              <a:cs typeface="Roboto"/>
              <a:sym typeface="Roboto"/>
            </a:endParaRPr>
          </a:p>
        </p:txBody>
      </p:sp>
      <p:pic>
        <p:nvPicPr>
          <p:cNvPr id="313" name="Google Shape;313;p49"/>
          <p:cNvPicPr preferRelativeResize="0"/>
          <p:nvPr/>
        </p:nvPicPr>
        <p:blipFill>
          <a:blip r:embed="rId3">
            <a:alphaModFix/>
          </a:blip>
          <a:stretch>
            <a:fillRect/>
          </a:stretch>
        </p:blipFill>
        <p:spPr>
          <a:xfrm>
            <a:off x="6236700" y="1357925"/>
            <a:ext cx="2740675" cy="2427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 type="subTitle"/>
          </p:nvPr>
        </p:nvSpPr>
        <p:spPr>
          <a:xfrm>
            <a:off x="296800" y="1366450"/>
            <a:ext cx="8551200" cy="304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Existen dos tipos principales de problemas en el aprendizaje supervisado:</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Problemas de clasificación (Classification):</a:t>
            </a:r>
            <a:r>
              <a:rPr lang="en"/>
              <a:t> Donde el objetivo es </a:t>
            </a:r>
            <a:r>
              <a:rPr b="1" lang="en"/>
              <a:t>predecir una etiqueta o clase discreta</a:t>
            </a:r>
            <a:r>
              <a:rPr lang="en"/>
              <a:t> para cada ejemplo, es decir, asignar cada instancia a una categoría específica. Ejemplos incluyen reconocimiento de dígitos escritos a mano (clasificando dígitos del 0 al 9) o detección de spam (clasificación en "spam" o "no spam").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Problemas de regresión (Regression): </a:t>
            </a:r>
            <a:r>
              <a:rPr lang="en"/>
              <a:t>Donde el objetivo es </a:t>
            </a:r>
            <a:r>
              <a:rPr b="1" lang="en"/>
              <a:t>predecir un valor numérico o continuo en función de las características de entrada.</a:t>
            </a:r>
            <a:r>
              <a:rPr lang="en"/>
              <a:t> Ejemplos incluyen predecir el precio de una casa en función de sus características (número de habitaciones, ubicación, etc.) o predecir la temperatura en función de la hora del día y otras variables climáticas.</a:t>
            </a:r>
            <a:endParaRPr/>
          </a:p>
          <a:p>
            <a:pPr indent="0" lvl="0" marL="0" rtl="0" algn="just">
              <a:spcBef>
                <a:spcPts val="0"/>
              </a:spcBef>
              <a:spcAft>
                <a:spcPts val="0"/>
              </a:spcAft>
              <a:buNone/>
            </a:pPr>
            <a:r>
              <a:t/>
            </a:r>
            <a:endParaRPr/>
          </a:p>
        </p:txBody>
      </p:sp>
      <p:sp>
        <p:nvSpPr>
          <p:cNvPr id="137" name="Google Shape;137;p2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a:t>
            </a:r>
            <a:r>
              <a:rPr lang="en" sz="3100"/>
              <a:t>prendizaje Supervisado</a:t>
            </a:r>
            <a:endParaRPr sz="3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nvSpPr>
        <p:spPr>
          <a:xfrm>
            <a:off x="197825" y="995950"/>
            <a:ext cx="5498400" cy="3842700"/>
          </a:xfrm>
          <a:prstGeom prst="rect">
            <a:avLst/>
          </a:prstGeom>
          <a:noFill/>
          <a:ln>
            <a:noFill/>
          </a:ln>
        </p:spPr>
        <p:txBody>
          <a:bodyPr anchorCtr="0" anchor="t" bIns="91425" lIns="91425" spcFirstLastPara="1" rIns="91425" wrap="square" tIns="91425">
            <a:noAutofit/>
          </a:bodyPr>
          <a:lstStyle/>
          <a:p>
            <a:pPr indent="-292100" lvl="0" marL="171450" rtl="0" algn="l">
              <a:spcBef>
                <a:spcPts val="0"/>
              </a:spcBef>
              <a:spcAft>
                <a:spcPts val="0"/>
              </a:spcAft>
              <a:buSzPts val="1000"/>
              <a:buFont typeface="Roboto"/>
              <a:buChar char="●"/>
            </a:pPr>
            <a:r>
              <a:rPr b="1" lang="en" sz="1000">
                <a:latin typeface="Roboto"/>
                <a:ea typeface="Roboto"/>
                <a:cs typeface="Roboto"/>
                <a:sym typeface="Roboto"/>
              </a:rPr>
              <a:t>Regresión Logística:</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Aunque lleva "regresión" en el nombre, se utiliza comúnmente para problemas de clasificación binaria.</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K-Nearest Neighbors (K-NN):</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Clasificación basada en la mayoría de los k vecinos más cercanos.</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Árboles de Decisión (Decision Trees):</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Divide el espacio de características en regiones y asigna una etiqueta a cada región.</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Random Forest:</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Conjunto de árboles de decisión que votan para la clasificación.</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Support Vector Machines (SVM):</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Clasificación mediante definición de hiperplanos de separación óptimos.</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Naive Bayes:</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Basado en el teorema de Bayes, asume independencia entre características.</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Redes Neuronales Artificiales:</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Modelos inspirados en el cerebro, con capas de neuronas interconectadas.</a:t>
            </a:r>
            <a:endParaRPr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Gradient Boosting (Gradient Boosting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1"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Ejemplos incluyen XGBoost, LightGBM, Gradient Boosting Machines (GBM), etc.</a:t>
            </a:r>
            <a:endParaRPr b="1"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Nearest Centroid:</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Asigna a cada instancia a la clase del centroide más cercano.</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Clasificador Bayesiano Ingenuo Generalizado (GBN):</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Extensión del clasificador Naive Bayes para considerar estructura de red.</a:t>
            </a:r>
            <a:endParaRPr sz="1000">
              <a:latin typeface="Roboto"/>
              <a:ea typeface="Roboto"/>
              <a:cs typeface="Roboto"/>
              <a:sym typeface="Roboto"/>
            </a:endParaRPr>
          </a:p>
          <a:p>
            <a:pPr indent="-292100" lvl="0" marL="171450" rtl="0" algn="l">
              <a:spcBef>
                <a:spcPts val="0"/>
              </a:spcBef>
              <a:spcAft>
                <a:spcPts val="0"/>
              </a:spcAft>
              <a:buSzPts val="1000"/>
              <a:buFont typeface="Roboto"/>
              <a:buChar char="●"/>
            </a:pPr>
            <a:r>
              <a:rPr b="1" lang="en" sz="1000">
                <a:latin typeface="Roboto"/>
                <a:ea typeface="Roboto"/>
                <a:cs typeface="Roboto"/>
                <a:sym typeface="Roboto"/>
              </a:rPr>
              <a:t>Perceptrón Multicapa (MLP):</a:t>
            </a:r>
            <a:endParaRPr b="1" sz="1000">
              <a:latin typeface="Roboto"/>
              <a:ea typeface="Roboto"/>
              <a:cs typeface="Roboto"/>
              <a:sym typeface="Roboto"/>
            </a:endParaRPr>
          </a:p>
          <a:p>
            <a:pPr indent="-292100" lvl="1" marL="457200" rtl="0" algn="l">
              <a:spcBef>
                <a:spcPts val="0"/>
              </a:spcBef>
              <a:spcAft>
                <a:spcPts val="0"/>
              </a:spcAft>
              <a:buSzPts val="1000"/>
              <a:buFont typeface="Roboto"/>
              <a:buChar char="○"/>
            </a:pPr>
            <a:r>
              <a:rPr lang="en" sz="1000">
                <a:latin typeface="Roboto"/>
                <a:ea typeface="Roboto"/>
                <a:cs typeface="Roboto"/>
                <a:sym typeface="Roboto"/>
              </a:rPr>
              <a:t>Red neuronal feedforward con múltiples capas.</a:t>
            </a:r>
            <a:endParaRPr b="1" sz="1000">
              <a:latin typeface="Roboto"/>
              <a:ea typeface="Roboto"/>
              <a:cs typeface="Roboto"/>
              <a:sym typeface="Roboto"/>
            </a:endParaRPr>
          </a:p>
        </p:txBody>
      </p:sp>
      <p:sp>
        <p:nvSpPr>
          <p:cNvPr id="319" name="Google Shape;319;p50"/>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Algoritmos de Clasificación</a:t>
            </a:r>
            <a:endParaRPr sz="3100"/>
          </a:p>
        </p:txBody>
      </p:sp>
      <p:pic>
        <p:nvPicPr>
          <p:cNvPr id="320" name="Google Shape;320;p50"/>
          <p:cNvPicPr preferRelativeResize="0"/>
          <p:nvPr/>
        </p:nvPicPr>
        <p:blipFill rotWithShape="1">
          <a:blip r:embed="rId3">
            <a:alphaModFix/>
          </a:blip>
          <a:srcRect b="9286" l="6193" r="6202" t="8171"/>
          <a:stretch/>
        </p:blipFill>
        <p:spPr>
          <a:xfrm>
            <a:off x="5696200" y="2101575"/>
            <a:ext cx="3037800" cy="1610100"/>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Logística</a:t>
            </a:r>
            <a:endParaRPr sz="3100"/>
          </a:p>
        </p:txBody>
      </p:sp>
      <p:sp>
        <p:nvSpPr>
          <p:cNvPr id="326" name="Google Shape;326;p51"/>
          <p:cNvSpPr txBox="1"/>
          <p:nvPr>
            <p:ph idx="1" type="subTitle"/>
          </p:nvPr>
        </p:nvSpPr>
        <p:spPr>
          <a:xfrm>
            <a:off x="333750" y="1366450"/>
            <a:ext cx="4482000" cy="30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La regresión logística es un modelo estadístico </a:t>
            </a:r>
            <a:r>
              <a:rPr b="1" lang="en" sz="1400"/>
              <a:t>utilizado para problemas de clasificación binaria</a:t>
            </a:r>
            <a:r>
              <a:rPr lang="en" sz="1400"/>
              <a:t>, donde se busca </a:t>
            </a:r>
            <a:r>
              <a:rPr b="1" lang="en" sz="1400"/>
              <a:t>predecir la probabilidad de que una observación pertenezca a una de dos categorías posibles.</a:t>
            </a:r>
            <a:r>
              <a:rPr lang="en" sz="1400"/>
              <a:t> Aunque lleva el nombre de "regresión", se usa para </a:t>
            </a:r>
            <a:r>
              <a:rPr b="1" lang="en" sz="1400"/>
              <a:t>problemas de clasificación</a:t>
            </a:r>
            <a:r>
              <a:rPr lang="en" sz="1400"/>
              <a:t>. La salida se transforma usando la función logística para obtener </a:t>
            </a:r>
            <a:r>
              <a:rPr b="1" lang="en" sz="1400"/>
              <a:t>probabilidades en el rango (0, 1)</a:t>
            </a:r>
            <a:r>
              <a:rPr lang="en" sz="1400"/>
              <a:t>. Luego, se elige un </a:t>
            </a:r>
            <a:r>
              <a:rPr b="1" lang="en" sz="1400"/>
              <a:t>umbral para asignar a cada observación a una de las dos categorías </a:t>
            </a:r>
            <a:r>
              <a:rPr lang="en" sz="1400"/>
              <a:t>basándose en estas probabilidades.</a:t>
            </a:r>
            <a:endParaRPr b="1" sz="1400"/>
          </a:p>
        </p:txBody>
      </p:sp>
      <p:pic>
        <p:nvPicPr>
          <p:cNvPr id="327" name="Google Shape;327;p51"/>
          <p:cNvPicPr preferRelativeResize="0"/>
          <p:nvPr/>
        </p:nvPicPr>
        <p:blipFill rotWithShape="1">
          <a:blip r:embed="rId3">
            <a:alphaModFix/>
          </a:blip>
          <a:srcRect b="0" l="11481" r="19851" t="8667"/>
          <a:stretch/>
        </p:blipFill>
        <p:spPr>
          <a:xfrm>
            <a:off x="5614175" y="1553388"/>
            <a:ext cx="2762700" cy="2674500"/>
          </a:xfrm>
          <a:prstGeom prst="roundRect">
            <a:avLst>
              <a:gd fmla="val 16667" name="adj"/>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la Regresión Logística</a:t>
            </a:r>
            <a:endParaRPr sz="3100"/>
          </a:p>
        </p:txBody>
      </p:sp>
      <p:sp>
        <p:nvSpPr>
          <p:cNvPr id="333" name="Google Shape;333;p52"/>
          <p:cNvSpPr txBox="1"/>
          <p:nvPr>
            <p:ph idx="1" type="subTitle"/>
          </p:nvPr>
        </p:nvSpPr>
        <p:spPr>
          <a:xfrm>
            <a:off x="442525" y="1366450"/>
            <a:ext cx="42645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Coeficientes (Weights):</a:t>
            </a:r>
            <a:r>
              <a:rPr lang="en" sz="1100"/>
              <a:t> Parámetros que ponderan la influencia de cada característica en el modelo.</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Intercepto (Bias):</a:t>
            </a:r>
            <a:r>
              <a:rPr lang="en" sz="1100"/>
              <a:t> Valor constante que ajusta la salida de la función logística.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Función Logística (Logistic Function): </a:t>
            </a:r>
            <a:r>
              <a:rPr lang="en" sz="1100"/>
              <a:t>Transforma la salida en una probabilidad entre 0 y 1.</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Probabilidad (Probability):</a:t>
            </a:r>
            <a:r>
              <a:rPr lang="en" sz="1100"/>
              <a:t> Estimación de la probabilidad de que una observación pertenezca a una clase.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Umbral de Decisión (Decision Threshold):</a:t>
            </a:r>
            <a:r>
              <a:rPr lang="en" sz="1100"/>
              <a:t> Punto de corte en la función logística para asignar a una clase.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Clasificación (Classification):</a:t>
            </a:r>
            <a:r>
              <a:rPr lang="en" sz="1100"/>
              <a:t> Asignación de observaciones a clases basada en la probabilidad y el umbral.</a:t>
            </a:r>
            <a:endParaRPr sz="1100"/>
          </a:p>
        </p:txBody>
      </p:sp>
      <p:pic>
        <p:nvPicPr>
          <p:cNvPr id="334" name="Google Shape;334;p52"/>
          <p:cNvPicPr preferRelativeResize="0"/>
          <p:nvPr/>
        </p:nvPicPr>
        <p:blipFill>
          <a:blip r:embed="rId3">
            <a:alphaModFix/>
          </a:blip>
          <a:stretch>
            <a:fillRect/>
          </a:stretch>
        </p:blipFill>
        <p:spPr>
          <a:xfrm>
            <a:off x="5044175" y="1707313"/>
            <a:ext cx="3944275" cy="2366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Diferencia entre regresiones</a:t>
            </a:r>
            <a:endParaRPr sz="3100"/>
          </a:p>
        </p:txBody>
      </p:sp>
      <p:sp>
        <p:nvSpPr>
          <p:cNvPr id="340" name="Google Shape;340;p53"/>
          <p:cNvSpPr txBox="1"/>
          <p:nvPr>
            <p:ph idx="1" type="subTitle"/>
          </p:nvPr>
        </p:nvSpPr>
        <p:spPr>
          <a:xfrm>
            <a:off x="317675" y="1054825"/>
            <a:ext cx="84870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rPr>
              <a:t>Lineal vs Logística</a:t>
            </a:r>
            <a:endParaRPr b="1">
              <a:solidFill>
                <a:schemeClr val="accent6"/>
              </a:solidFill>
            </a:endParaRPr>
          </a:p>
        </p:txBody>
      </p:sp>
      <p:pic>
        <p:nvPicPr>
          <p:cNvPr id="341" name="Google Shape;341;p53"/>
          <p:cNvPicPr preferRelativeResize="0"/>
          <p:nvPr/>
        </p:nvPicPr>
        <p:blipFill rotWithShape="1">
          <a:blip r:embed="rId3">
            <a:alphaModFix/>
          </a:blip>
          <a:srcRect b="0" l="2802" r="2830" t="0"/>
          <a:stretch/>
        </p:blipFill>
        <p:spPr>
          <a:xfrm>
            <a:off x="4795600" y="1943075"/>
            <a:ext cx="4212000" cy="2392200"/>
          </a:xfrm>
          <a:prstGeom prst="roundRect">
            <a:avLst>
              <a:gd fmla="val 5703" name="adj"/>
            </a:avLst>
          </a:prstGeom>
          <a:noFill/>
          <a:ln>
            <a:noFill/>
          </a:ln>
        </p:spPr>
      </p:pic>
      <p:pic>
        <p:nvPicPr>
          <p:cNvPr id="342" name="Google Shape;342;p53"/>
          <p:cNvPicPr preferRelativeResize="0"/>
          <p:nvPr/>
        </p:nvPicPr>
        <p:blipFill>
          <a:blip r:embed="rId4">
            <a:alphaModFix/>
          </a:blip>
          <a:stretch>
            <a:fillRect/>
          </a:stretch>
        </p:blipFill>
        <p:spPr>
          <a:xfrm>
            <a:off x="203375" y="1491500"/>
            <a:ext cx="4483200" cy="3295200"/>
          </a:xfrm>
          <a:prstGeom prst="roundRect">
            <a:avLst>
              <a:gd fmla="val 6456"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424775" y="260575"/>
            <a:ext cx="82728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Objetivo de la regresión logística</a:t>
            </a:r>
            <a:endParaRPr sz="3100"/>
          </a:p>
        </p:txBody>
      </p:sp>
      <p:sp>
        <p:nvSpPr>
          <p:cNvPr id="348" name="Google Shape;348;p54"/>
          <p:cNvSpPr txBox="1"/>
          <p:nvPr>
            <p:ph idx="1" type="subTitle"/>
          </p:nvPr>
        </p:nvSpPr>
        <p:spPr>
          <a:xfrm>
            <a:off x="317675" y="1054825"/>
            <a:ext cx="84870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rPr>
              <a:t>Asignar a cada observación a una de las dos categorías</a:t>
            </a:r>
            <a:endParaRPr b="1">
              <a:solidFill>
                <a:schemeClr val="accent6"/>
              </a:solidFill>
            </a:endParaRPr>
          </a:p>
        </p:txBody>
      </p:sp>
      <p:pic>
        <p:nvPicPr>
          <p:cNvPr id="349" name="Google Shape;349;p54"/>
          <p:cNvPicPr preferRelativeResize="0"/>
          <p:nvPr/>
        </p:nvPicPr>
        <p:blipFill>
          <a:blip r:embed="rId3">
            <a:alphaModFix/>
          </a:blip>
          <a:stretch>
            <a:fillRect/>
          </a:stretch>
        </p:blipFill>
        <p:spPr>
          <a:xfrm>
            <a:off x="851613" y="1538275"/>
            <a:ext cx="7419113" cy="333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la regresión lineal</a:t>
            </a:r>
            <a:endParaRPr sz="3100"/>
          </a:p>
        </p:txBody>
      </p:sp>
      <p:sp>
        <p:nvSpPr>
          <p:cNvPr id="355" name="Google Shape;355;p55"/>
          <p:cNvSpPr txBox="1"/>
          <p:nvPr/>
        </p:nvSpPr>
        <p:spPr>
          <a:xfrm>
            <a:off x="4380600" y="4566475"/>
            <a:ext cx="476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3"/>
              </a:rPr>
              <a:t>https://towardsdatascience.com/introduction-to-logistic-regression-66248243c148</a:t>
            </a:r>
            <a:r>
              <a:rPr lang="en" sz="1000">
                <a:solidFill>
                  <a:srgbClr val="808080"/>
                </a:solidFill>
              </a:rPr>
              <a:t> </a:t>
            </a:r>
            <a:endParaRPr sz="1000">
              <a:solidFill>
                <a:srgbClr val="808080"/>
              </a:solidFill>
            </a:endParaRPr>
          </a:p>
        </p:txBody>
      </p:sp>
      <p:pic>
        <p:nvPicPr>
          <p:cNvPr id="356" name="Google Shape;356;p55"/>
          <p:cNvPicPr preferRelativeResize="0"/>
          <p:nvPr/>
        </p:nvPicPr>
        <p:blipFill>
          <a:blip r:embed="rId4">
            <a:alphaModFix/>
          </a:blip>
          <a:stretch>
            <a:fillRect/>
          </a:stretch>
        </p:blipFill>
        <p:spPr>
          <a:xfrm>
            <a:off x="6336825" y="1889612"/>
            <a:ext cx="2708800" cy="2031600"/>
          </a:xfrm>
          <a:prstGeom prst="rect">
            <a:avLst/>
          </a:prstGeom>
          <a:noFill/>
          <a:ln>
            <a:noFill/>
          </a:ln>
        </p:spPr>
      </p:pic>
      <p:pic>
        <p:nvPicPr>
          <p:cNvPr id="357" name="Google Shape;357;p55"/>
          <p:cNvPicPr preferRelativeResize="0"/>
          <p:nvPr/>
        </p:nvPicPr>
        <p:blipFill>
          <a:blip r:embed="rId5">
            <a:alphaModFix/>
          </a:blip>
          <a:stretch>
            <a:fillRect/>
          </a:stretch>
        </p:blipFill>
        <p:spPr>
          <a:xfrm>
            <a:off x="125100" y="1560238"/>
            <a:ext cx="6211727" cy="26903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Métricas</a:t>
            </a:r>
            <a:endParaRPr sz="3100"/>
          </a:p>
        </p:txBody>
      </p:sp>
      <p:sp>
        <p:nvSpPr>
          <p:cNvPr id="363" name="Google Shape;363;p56"/>
          <p:cNvSpPr txBox="1"/>
          <p:nvPr>
            <p:ph idx="1" type="subTitle"/>
          </p:nvPr>
        </p:nvSpPr>
        <p:spPr>
          <a:xfrm>
            <a:off x="442525" y="1366450"/>
            <a:ext cx="78048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Precisión (Precision): </a:t>
            </a:r>
            <a:r>
              <a:rPr lang="en" sz="1300"/>
              <a:t>Proporción de predicciones positivas correctas.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Recuperación (Recall): </a:t>
            </a:r>
            <a:r>
              <a:rPr lang="en" sz="1300"/>
              <a:t>Proporción de positivos reales identificados correctamente.</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F1-Score: </a:t>
            </a:r>
            <a:r>
              <a:rPr lang="en" sz="1300"/>
              <a:t>Media armónica de precisión y recuperación.</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Exactitud (Accuracy): </a:t>
            </a:r>
            <a:r>
              <a:rPr lang="en" sz="1300"/>
              <a:t>Proporción de predicciones correctas en general.</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AUC-ROC (Área bajo la curva ROC): </a:t>
            </a:r>
            <a:r>
              <a:rPr lang="en" sz="1300"/>
              <a:t>Medida del rendimiento del modelo para distintos umbrales.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Curva ROC (Receiver Operating Characteristic): </a:t>
            </a:r>
            <a:r>
              <a:rPr lang="en" sz="1300"/>
              <a:t>Representa la relación entre tasa de verdaderos positivos y falsos positivos.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Matriz de Confusión: </a:t>
            </a:r>
            <a:r>
              <a:rPr lang="en" sz="1300"/>
              <a:t>Tabla que describe el desempeño del modelo mostrando las predicciones correctas e incorrectas en función de las clases verdaderas. Ayuda a evaluar la precisión, sensibilidad, especificidad y otras métricas de clasificación.</a:t>
            </a:r>
            <a:endParaRPr sz="1300"/>
          </a:p>
          <a:p>
            <a:pPr indent="0" lvl="0" marL="0" rtl="0" algn="l">
              <a:spcBef>
                <a:spcPts val="0"/>
              </a:spcBef>
              <a:spcAft>
                <a:spcPts val="0"/>
              </a:spcAft>
              <a:buNone/>
            </a:pPr>
            <a:r>
              <a:t/>
            </a:r>
            <a:endParaRPr b="1"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369" name="Google Shape;369;p57"/>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K-Nearest Neighbors (K-NN)</a:t>
            </a:r>
            <a:endParaRPr sz="3100"/>
          </a:p>
        </p:txBody>
      </p:sp>
      <p:sp>
        <p:nvSpPr>
          <p:cNvPr id="375" name="Google Shape;375;p58"/>
          <p:cNvSpPr txBox="1"/>
          <p:nvPr>
            <p:ph idx="1" type="subTitle"/>
          </p:nvPr>
        </p:nvSpPr>
        <p:spPr>
          <a:xfrm>
            <a:off x="333750" y="1366450"/>
            <a:ext cx="4482000" cy="30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K-NN (K-Nearest Neighbors) es un algoritmo de aprendizaje supervisado utilizado para problemas de clasificación y regresión. </a:t>
            </a:r>
            <a:r>
              <a:rPr b="1" lang="en" sz="1400"/>
              <a:t>Clasifica una observación basándose en la mayoría de las K observaciones cercanas en el espacio de características.</a:t>
            </a:r>
            <a:r>
              <a:rPr lang="en" sz="1400"/>
              <a:t> Para clasificación, asigna la clase más común entre los vecinos; para regresión, calcula la media de los valores de los vecinos.</a:t>
            </a:r>
            <a:r>
              <a:rPr b="1" lang="en" sz="1400"/>
              <a:t> Es simple y efectivo, pero puede ser sensible a la elección de K y sensible a la escala de los datos.</a:t>
            </a:r>
            <a:endParaRPr b="1" sz="1400"/>
          </a:p>
        </p:txBody>
      </p:sp>
      <p:pic>
        <p:nvPicPr>
          <p:cNvPr id="376" name="Google Shape;376;p58"/>
          <p:cNvPicPr preferRelativeResize="0"/>
          <p:nvPr/>
        </p:nvPicPr>
        <p:blipFill>
          <a:blip r:embed="rId3">
            <a:alphaModFix/>
          </a:blip>
          <a:stretch>
            <a:fillRect/>
          </a:stretch>
        </p:blipFill>
        <p:spPr>
          <a:xfrm>
            <a:off x="5320575" y="1367625"/>
            <a:ext cx="3373150" cy="3045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la </a:t>
            </a:r>
            <a:r>
              <a:rPr lang="en" sz="3100"/>
              <a:t>K-NN</a:t>
            </a:r>
            <a:endParaRPr sz="3100"/>
          </a:p>
        </p:txBody>
      </p:sp>
      <p:sp>
        <p:nvSpPr>
          <p:cNvPr id="382" name="Google Shape;382;p59"/>
          <p:cNvSpPr txBox="1"/>
          <p:nvPr>
            <p:ph idx="1" type="subTitle"/>
          </p:nvPr>
        </p:nvSpPr>
        <p:spPr>
          <a:xfrm>
            <a:off x="442525" y="1366450"/>
            <a:ext cx="45237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Conjunto de Datos (Dataset): </a:t>
            </a:r>
            <a:r>
              <a:rPr lang="en" sz="1100"/>
              <a:t>Conjunto de observaciones con características y etiquetas.</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Punto a Clasificar (Query Point): </a:t>
            </a:r>
            <a:r>
              <a:rPr lang="en" sz="1100"/>
              <a:t>La observación que se quiere clasificar o predecir.</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Función de Distancia (Distance Function): </a:t>
            </a:r>
            <a:r>
              <a:rPr lang="en" sz="1100"/>
              <a:t>Método para medir la distancia entre puntos, típicamente Euclidiana.</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Número de Vecinos (K): </a:t>
            </a:r>
            <a:r>
              <a:rPr lang="en" sz="1100"/>
              <a:t>Cantidad de vecinos cercanos considerados para la clasificación o regresión.</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Votación (Voting): </a:t>
            </a:r>
            <a:r>
              <a:rPr lang="en" sz="1100"/>
              <a:t>Método para determinar la clase mayoritaria entre los K vecinos en clasificación.</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Promedio (Averaging): </a:t>
            </a:r>
            <a:r>
              <a:rPr lang="en" sz="1100"/>
              <a:t>Método para calcular el valor medio entre los K vecinos en regresión.</a:t>
            </a:r>
            <a:endParaRPr sz="1100"/>
          </a:p>
          <a:p>
            <a:pPr indent="0" lvl="0" marL="0" rtl="0" algn="l">
              <a:spcBef>
                <a:spcPts val="0"/>
              </a:spcBef>
              <a:spcAft>
                <a:spcPts val="0"/>
              </a:spcAft>
              <a:buNone/>
            </a:pPr>
            <a:r>
              <a:t/>
            </a:r>
            <a:endParaRPr b="1" sz="1100"/>
          </a:p>
        </p:txBody>
      </p:sp>
      <p:pic>
        <p:nvPicPr>
          <p:cNvPr id="383" name="Google Shape;383;p59"/>
          <p:cNvPicPr preferRelativeResize="0"/>
          <p:nvPr/>
        </p:nvPicPr>
        <p:blipFill>
          <a:blip r:embed="rId3">
            <a:alphaModFix/>
          </a:blip>
          <a:stretch>
            <a:fillRect/>
          </a:stretch>
        </p:blipFill>
        <p:spPr>
          <a:xfrm>
            <a:off x="4966225" y="1482550"/>
            <a:ext cx="4023600" cy="30177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 type="subTitle"/>
          </p:nvPr>
        </p:nvSpPr>
        <p:spPr>
          <a:xfrm>
            <a:off x="167650" y="1366450"/>
            <a:ext cx="8809500" cy="33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1. </a:t>
            </a:r>
            <a:r>
              <a:rPr b="1" lang="en" sz="1400"/>
              <a:t>Recopilación de datos etiquetados: </a:t>
            </a:r>
            <a:r>
              <a:rPr lang="en" sz="1400"/>
              <a:t>Obtener datos con entradas y salidas conocidas.</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2. </a:t>
            </a:r>
            <a:r>
              <a:rPr b="1" lang="en" sz="1400"/>
              <a:t>División de datos en entrenamiento y prueba: </a:t>
            </a:r>
            <a:r>
              <a:rPr lang="en" sz="1400"/>
              <a:t>Separar datos para entrenar y evaluar el modelo.</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3. </a:t>
            </a:r>
            <a:r>
              <a:rPr b="1" lang="en" sz="1400"/>
              <a:t>Selección del modelo adecuado: </a:t>
            </a:r>
            <a:r>
              <a:rPr lang="en" sz="1400"/>
              <a:t>Elegir un algoritmo de aprendizaje apropiado.</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4. </a:t>
            </a:r>
            <a:r>
              <a:rPr b="1" lang="en" sz="1400"/>
              <a:t>Entrenamiento del modelo: </a:t>
            </a:r>
            <a:r>
              <a:rPr lang="en" sz="1400"/>
              <a:t>Ajustar el modelo utilizando datos de entrenamiento.</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5. </a:t>
            </a:r>
            <a:r>
              <a:rPr b="1" lang="en" sz="1400"/>
              <a:t>Validación del modelo: </a:t>
            </a:r>
            <a:r>
              <a:rPr lang="en" sz="1400"/>
              <a:t>Evaluar el modelo con datos no vistos.</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6. </a:t>
            </a:r>
            <a:r>
              <a:rPr b="1" lang="en" sz="1400"/>
              <a:t>Ajuste de hiperparámetros: </a:t>
            </a:r>
            <a:r>
              <a:rPr lang="en" sz="1400"/>
              <a:t>Optimizar ajustes para mejorar el rendimiento. </a:t>
            </a:r>
            <a:r>
              <a:rPr lang="en" sz="1400">
                <a:solidFill>
                  <a:schemeClr val="accent3"/>
                </a:solidFill>
              </a:rPr>
              <a:t>(Opcional-Recomendable)</a:t>
            </a:r>
            <a:endParaRPr sz="1400">
              <a:solidFill>
                <a:schemeClr val="accent3"/>
              </a:solidFill>
            </a:endParaRPr>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7. </a:t>
            </a:r>
            <a:r>
              <a:rPr b="1" lang="en" sz="1400"/>
              <a:t>Prueba del modelo final: </a:t>
            </a:r>
            <a:r>
              <a:rPr lang="en" sz="1400"/>
              <a:t>Evaluar el modelo final en datos de prueba.</a:t>
            </a:r>
            <a:r>
              <a:rPr lang="en" sz="1400"/>
              <a:t> </a:t>
            </a:r>
            <a:r>
              <a:rPr lang="en" sz="1400">
                <a:solidFill>
                  <a:schemeClr val="accent3"/>
                </a:solidFill>
              </a:rPr>
              <a:t>(Opcional-Recomendable)</a:t>
            </a:r>
            <a:endParaRPr sz="1400">
              <a:solidFill>
                <a:schemeClr val="accent3"/>
              </a:solidFill>
            </a:endParaRPr>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8. </a:t>
            </a:r>
            <a:r>
              <a:rPr b="1" lang="en" sz="1400"/>
              <a:t>Predicciones y aplicaciones: </a:t>
            </a:r>
            <a:r>
              <a:rPr lang="en" sz="1400"/>
              <a:t>Utilizar el modelo para hacer predicciones en aplicaciones reales. </a:t>
            </a:r>
            <a:r>
              <a:rPr lang="en" sz="1400">
                <a:solidFill>
                  <a:schemeClr val="accent3"/>
                </a:solidFill>
              </a:rPr>
              <a:t>(Finalidad)</a:t>
            </a:r>
            <a:endParaRPr sz="1400">
              <a:solidFill>
                <a:schemeClr val="accent3"/>
              </a:solidFill>
            </a:endParaRPr>
          </a:p>
        </p:txBody>
      </p:sp>
      <p:sp>
        <p:nvSpPr>
          <p:cNvPr id="143" name="Google Shape;143;p24"/>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para </a:t>
            </a:r>
            <a:r>
              <a:rPr lang="en" sz="3100"/>
              <a:t>Aprendizaje Supervisado</a:t>
            </a:r>
            <a:endParaRPr sz="3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a:t>
            </a:r>
            <a:r>
              <a:rPr lang="en" sz="3100"/>
              <a:t>K-NN</a:t>
            </a:r>
            <a:endParaRPr sz="3100"/>
          </a:p>
        </p:txBody>
      </p:sp>
      <p:sp>
        <p:nvSpPr>
          <p:cNvPr id="389" name="Google Shape;389;p60"/>
          <p:cNvSpPr txBox="1"/>
          <p:nvPr/>
        </p:nvSpPr>
        <p:spPr>
          <a:xfrm>
            <a:off x="1630375" y="4566475"/>
            <a:ext cx="7513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3"/>
              </a:rPr>
              <a:t>https://medium.com/@tpreethi/introduction-to-k-nearest-neighbors-knn-algorithm-python-implementation-9c387915f31d</a:t>
            </a:r>
            <a:r>
              <a:rPr lang="en" sz="1000">
                <a:solidFill>
                  <a:srgbClr val="808080"/>
                </a:solidFill>
              </a:rPr>
              <a:t> </a:t>
            </a:r>
            <a:endParaRPr sz="1000">
              <a:solidFill>
                <a:srgbClr val="808080"/>
              </a:solidFill>
            </a:endParaRPr>
          </a:p>
        </p:txBody>
      </p:sp>
      <p:pic>
        <p:nvPicPr>
          <p:cNvPr id="390" name="Google Shape;390;p60"/>
          <p:cNvPicPr preferRelativeResize="0"/>
          <p:nvPr/>
        </p:nvPicPr>
        <p:blipFill>
          <a:blip r:embed="rId4">
            <a:alphaModFix/>
          </a:blip>
          <a:stretch>
            <a:fillRect/>
          </a:stretch>
        </p:blipFill>
        <p:spPr>
          <a:xfrm>
            <a:off x="6107925" y="1719049"/>
            <a:ext cx="2960650" cy="1984275"/>
          </a:xfrm>
          <a:prstGeom prst="rect">
            <a:avLst/>
          </a:prstGeom>
          <a:noFill/>
          <a:ln>
            <a:noFill/>
          </a:ln>
        </p:spPr>
      </p:pic>
      <p:pic>
        <p:nvPicPr>
          <p:cNvPr id="391" name="Google Shape;391;p60"/>
          <p:cNvPicPr preferRelativeResize="0"/>
          <p:nvPr/>
        </p:nvPicPr>
        <p:blipFill>
          <a:blip r:embed="rId5">
            <a:alphaModFix/>
          </a:blip>
          <a:stretch>
            <a:fillRect/>
          </a:stretch>
        </p:blipFill>
        <p:spPr>
          <a:xfrm>
            <a:off x="138125" y="1745525"/>
            <a:ext cx="5923501" cy="1931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Recomendación</a:t>
            </a:r>
            <a:endParaRPr sz="3100"/>
          </a:p>
        </p:txBody>
      </p:sp>
      <p:pic>
        <p:nvPicPr>
          <p:cNvPr id="397" name="Google Shape;397;p61"/>
          <p:cNvPicPr preferRelativeResize="0"/>
          <p:nvPr/>
        </p:nvPicPr>
        <p:blipFill>
          <a:blip r:embed="rId3">
            <a:alphaModFix/>
          </a:blip>
          <a:stretch>
            <a:fillRect/>
          </a:stretch>
        </p:blipFill>
        <p:spPr>
          <a:xfrm>
            <a:off x="6009376" y="1210925"/>
            <a:ext cx="2777700" cy="3528600"/>
          </a:xfrm>
          <a:prstGeom prst="roundRect">
            <a:avLst>
              <a:gd fmla="val 9104" name="adj"/>
            </a:avLst>
          </a:prstGeom>
          <a:noFill/>
          <a:ln>
            <a:noFill/>
          </a:ln>
        </p:spPr>
      </p:pic>
      <p:sp>
        <p:nvSpPr>
          <p:cNvPr id="398" name="Google Shape;398;p61"/>
          <p:cNvSpPr txBox="1"/>
          <p:nvPr>
            <p:ph idx="1" type="subTitle"/>
          </p:nvPr>
        </p:nvSpPr>
        <p:spPr>
          <a:xfrm>
            <a:off x="115975" y="1210925"/>
            <a:ext cx="5566500" cy="3634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100"/>
              <a:t>Elección adecuada de k: </a:t>
            </a:r>
            <a:r>
              <a:rPr lang="en" sz="1100"/>
              <a:t>Experimenta con diferentes valores de k para encontrar el más óptimo. Un k demasiado pequeño puede resultar en sobreajuste, mientras que un k muy grande puede reducir la sensibilidad del modelo.</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b="1" lang="en" sz="1100"/>
              <a:t>Normalización de datos:</a:t>
            </a:r>
            <a:r>
              <a:rPr lang="en" sz="1100"/>
              <a:t> Normaliza o estandariza tus datos antes de aplicar k-NN, ya que este algoritmo es sensible a la escala de las características.</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b="1" lang="en" sz="1100"/>
              <a:t>Selección de función de distancia:</a:t>
            </a:r>
            <a:r>
              <a:rPr lang="en" sz="1100"/>
              <a:t> Prueba varias funciones de distancia (por ejemplo, euclidiana, Manhattan, Minkowski) y evalúa cuál es la más adecuada para tu conjunto de datos.</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b="1" lang="en" sz="1100"/>
              <a:t>Uso de funciones de núcleo: </a:t>
            </a:r>
            <a:r>
              <a:rPr lang="en" sz="1100"/>
              <a:t>Experimenta con funciones de núcleo si estás aplicando k-NN en espacios de características no lineales para mejorar la eficacia del modelo.</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b="1" lang="en" sz="1100"/>
              <a:t>Comprensión del dominio del problema: </a:t>
            </a:r>
            <a:r>
              <a:rPr lang="en" sz="1100"/>
              <a:t>Entiende tu dominio de problema y considera cómo la naturaleza de tus datos puede afectar la elección y configuración de k-NN.</a:t>
            </a:r>
            <a:endParaRPr sz="1100"/>
          </a:p>
          <a:p>
            <a:pPr indent="0" lvl="0" marL="0" rtl="0" algn="just">
              <a:spcBef>
                <a:spcPts val="0"/>
              </a:spcBef>
              <a:spcAft>
                <a:spcPts val="0"/>
              </a:spcAft>
              <a:buNone/>
            </a:pPr>
            <a:r>
              <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404" name="Google Shape;404;p62"/>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Support Vector Machines (SVM)</a:t>
            </a:r>
            <a:endParaRPr sz="3100"/>
          </a:p>
        </p:txBody>
      </p:sp>
      <p:sp>
        <p:nvSpPr>
          <p:cNvPr id="410" name="Google Shape;410;p63"/>
          <p:cNvSpPr txBox="1"/>
          <p:nvPr>
            <p:ph idx="1" type="subTitle"/>
          </p:nvPr>
        </p:nvSpPr>
        <p:spPr>
          <a:xfrm>
            <a:off x="333750" y="1366450"/>
            <a:ext cx="4482000" cy="30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Las SVM (Support Vector Machines) son algoritmos de aprendizaje supervisado que se utilizan tanto para </a:t>
            </a:r>
            <a:r>
              <a:rPr b="1" lang="en" sz="1400"/>
              <a:t>problemas de clasificación como para regresión.</a:t>
            </a:r>
            <a:r>
              <a:rPr lang="en" sz="1400"/>
              <a:t> Busca encontrar el </a:t>
            </a:r>
            <a:r>
              <a:rPr b="1" lang="en" sz="1400"/>
              <a:t>hiperplano óptimo que mejor separa las clases en el espacio de características.</a:t>
            </a:r>
            <a:r>
              <a:rPr lang="en" sz="1400"/>
              <a:t> Este hiperplano </a:t>
            </a:r>
            <a:r>
              <a:rPr b="1" lang="en" sz="1400"/>
              <a:t>maximiza la distancia entre los puntos más cercanos de las clases</a:t>
            </a:r>
            <a:r>
              <a:rPr lang="en" sz="1400"/>
              <a:t>, llamados vectores de soporte. SVM puede manejar </a:t>
            </a:r>
            <a:r>
              <a:rPr b="1" lang="en" sz="1400"/>
              <a:t>datos no lineales mediante transformaciones</a:t>
            </a:r>
            <a:r>
              <a:rPr lang="en" sz="1400"/>
              <a:t> y utiliza </a:t>
            </a:r>
            <a:r>
              <a:rPr b="1" lang="en" sz="1400"/>
              <a:t>funciones de núcleo</a:t>
            </a:r>
            <a:r>
              <a:rPr lang="en" sz="1400"/>
              <a:t> </a:t>
            </a:r>
            <a:r>
              <a:rPr b="1" lang="en" sz="1400"/>
              <a:t>(kernel) para representar espacios no lineales.</a:t>
            </a:r>
            <a:r>
              <a:rPr lang="en" sz="1400"/>
              <a:t> Es eficaz en conjuntos de datos complejos y proporciona soluciones robustas y bien generalizadas.</a:t>
            </a:r>
            <a:endParaRPr b="1" sz="1400"/>
          </a:p>
        </p:txBody>
      </p:sp>
      <p:pic>
        <p:nvPicPr>
          <p:cNvPr id="411" name="Google Shape;411;p63"/>
          <p:cNvPicPr preferRelativeResize="0"/>
          <p:nvPr/>
        </p:nvPicPr>
        <p:blipFill>
          <a:blip r:embed="rId3">
            <a:alphaModFix/>
          </a:blip>
          <a:stretch>
            <a:fillRect/>
          </a:stretch>
        </p:blipFill>
        <p:spPr>
          <a:xfrm>
            <a:off x="5056850" y="1314213"/>
            <a:ext cx="3876675" cy="3152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Support Vector Machines</a:t>
            </a:r>
            <a:endParaRPr sz="3100"/>
          </a:p>
        </p:txBody>
      </p:sp>
      <p:sp>
        <p:nvSpPr>
          <p:cNvPr id="417" name="Google Shape;417;p64"/>
          <p:cNvSpPr txBox="1"/>
          <p:nvPr>
            <p:ph idx="1" type="subTitle"/>
          </p:nvPr>
        </p:nvSpPr>
        <p:spPr>
          <a:xfrm>
            <a:off x="442525" y="1553025"/>
            <a:ext cx="4264500" cy="30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100"/>
              <a:t>Vectores de Soporte (Support Vectors):</a:t>
            </a:r>
            <a:endParaRPr b="1" sz="1100"/>
          </a:p>
          <a:p>
            <a:pPr indent="0" lvl="0" marL="0" rtl="0" algn="l">
              <a:spcBef>
                <a:spcPts val="0"/>
              </a:spcBef>
              <a:spcAft>
                <a:spcPts val="0"/>
              </a:spcAft>
              <a:buNone/>
            </a:pPr>
            <a:r>
              <a:rPr lang="en" sz="1100"/>
              <a:t>Puntos de datos más cercanos al hiperplano de separación.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Margen (Margin):</a:t>
            </a:r>
            <a:endParaRPr b="1" sz="1100"/>
          </a:p>
          <a:p>
            <a:pPr indent="0" lvl="0" marL="0" rtl="0" algn="l">
              <a:spcBef>
                <a:spcPts val="0"/>
              </a:spcBef>
              <a:spcAft>
                <a:spcPts val="0"/>
              </a:spcAft>
              <a:buNone/>
            </a:pPr>
            <a:r>
              <a:rPr lang="en" sz="1100"/>
              <a:t>Distancia entre el hiperplano y los vectores de soporte.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Hiperplano de </a:t>
            </a:r>
            <a:r>
              <a:rPr b="1" lang="en" sz="1100"/>
              <a:t>Separación </a:t>
            </a:r>
            <a:r>
              <a:rPr b="1" lang="en" sz="1100"/>
              <a:t>(</a:t>
            </a:r>
            <a:r>
              <a:rPr b="1" lang="en" sz="1100"/>
              <a:t>Separating </a:t>
            </a:r>
            <a:r>
              <a:rPr b="1" lang="en" sz="1100"/>
              <a:t> Hyperplane):</a:t>
            </a:r>
            <a:endParaRPr b="1" sz="1100"/>
          </a:p>
          <a:p>
            <a:pPr indent="0" lvl="0" marL="0" rtl="0" algn="l">
              <a:spcBef>
                <a:spcPts val="0"/>
              </a:spcBef>
              <a:spcAft>
                <a:spcPts val="0"/>
              </a:spcAft>
              <a:buNone/>
            </a:pPr>
            <a:r>
              <a:rPr lang="en" sz="1100"/>
              <a:t>Línea, plano o hiperplano que separa las clases de datos.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Función de Núcleo (Kernel Function):</a:t>
            </a:r>
            <a:endParaRPr b="1" sz="1100"/>
          </a:p>
          <a:p>
            <a:pPr indent="0" lvl="0" marL="0" rtl="0" algn="l">
              <a:spcBef>
                <a:spcPts val="0"/>
              </a:spcBef>
              <a:spcAft>
                <a:spcPts val="0"/>
              </a:spcAft>
              <a:buNone/>
            </a:pPr>
            <a:r>
              <a:rPr lang="en" sz="1100"/>
              <a:t>Transforma datos para manejar separaciones no lineales.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Parámetro de Regularización (Regularization Parameter):</a:t>
            </a:r>
            <a:endParaRPr b="1" sz="1100"/>
          </a:p>
          <a:p>
            <a:pPr indent="0" lvl="0" marL="0" rtl="0" algn="l">
              <a:spcBef>
                <a:spcPts val="0"/>
              </a:spcBef>
              <a:spcAft>
                <a:spcPts val="0"/>
              </a:spcAft>
              <a:buNone/>
            </a:pPr>
            <a:r>
              <a:rPr lang="en" sz="1100"/>
              <a:t>Controla la flexibilidad del modelo y evita el sobreajuste.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700"/>
          </a:p>
        </p:txBody>
      </p:sp>
      <p:pic>
        <p:nvPicPr>
          <p:cNvPr id="418" name="Google Shape;418;p64"/>
          <p:cNvPicPr preferRelativeResize="0"/>
          <p:nvPr/>
        </p:nvPicPr>
        <p:blipFill>
          <a:blip r:embed="rId3">
            <a:alphaModFix/>
          </a:blip>
          <a:stretch>
            <a:fillRect/>
          </a:stretch>
        </p:blipFill>
        <p:spPr>
          <a:xfrm>
            <a:off x="4879900" y="1508288"/>
            <a:ext cx="3876675" cy="3152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a:t>
            </a:r>
            <a:r>
              <a:rPr lang="en" sz="3100"/>
              <a:t>Support Vector Machines</a:t>
            </a:r>
            <a:endParaRPr sz="3100"/>
          </a:p>
        </p:txBody>
      </p:sp>
      <p:sp>
        <p:nvSpPr>
          <p:cNvPr id="424" name="Google Shape;424;p65"/>
          <p:cNvSpPr txBox="1"/>
          <p:nvPr/>
        </p:nvSpPr>
        <p:spPr>
          <a:xfrm>
            <a:off x="1630375" y="4566475"/>
            <a:ext cx="7513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3"/>
              </a:rPr>
              <a:t>https://medium.com/analytics-vidhya/svm-linear-classifier-in-simplest-words-6e52a7c84631</a:t>
            </a:r>
            <a:r>
              <a:rPr lang="en" sz="1000">
                <a:solidFill>
                  <a:srgbClr val="808080"/>
                </a:solidFill>
              </a:rPr>
              <a:t> </a:t>
            </a:r>
            <a:endParaRPr sz="1000">
              <a:solidFill>
                <a:srgbClr val="808080"/>
              </a:solidFill>
            </a:endParaRPr>
          </a:p>
        </p:txBody>
      </p:sp>
      <p:pic>
        <p:nvPicPr>
          <p:cNvPr id="425" name="Google Shape;425;p65"/>
          <p:cNvPicPr preferRelativeResize="0"/>
          <p:nvPr/>
        </p:nvPicPr>
        <p:blipFill>
          <a:blip r:embed="rId4">
            <a:alphaModFix/>
          </a:blip>
          <a:stretch>
            <a:fillRect/>
          </a:stretch>
        </p:blipFill>
        <p:spPr>
          <a:xfrm>
            <a:off x="4740549" y="1245513"/>
            <a:ext cx="3944533" cy="2931338"/>
          </a:xfrm>
          <a:prstGeom prst="rect">
            <a:avLst/>
          </a:prstGeom>
          <a:noFill/>
          <a:ln>
            <a:noFill/>
          </a:ln>
        </p:spPr>
      </p:pic>
      <p:pic>
        <p:nvPicPr>
          <p:cNvPr id="426" name="Google Shape;426;p65"/>
          <p:cNvPicPr preferRelativeResize="0"/>
          <p:nvPr/>
        </p:nvPicPr>
        <p:blipFill>
          <a:blip r:embed="rId5">
            <a:alphaModFix/>
          </a:blip>
          <a:stretch>
            <a:fillRect/>
          </a:stretch>
        </p:blipFill>
        <p:spPr>
          <a:xfrm>
            <a:off x="275200" y="1090138"/>
            <a:ext cx="4107284" cy="3242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Kernel Support Vector Regression</a:t>
            </a:r>
            <a:endParaRPr sz="3100"/>
          </a:p>
        </p:txBody>
      </p:sp>
      <p:pic>
        <p:nvPicPr>
          <p:cNvPr id="432" name="Google Shape;432;p66"/>
          <p:cNvPicPr preferRelativeResize="0"/>
          <p:nvPr/>
        </p:nvPicPr>
        <p:blipFill rotWithShape="1">
          <a:blip r:embed="rId3">
            <a:alphaModFix/>
          </a:blip>
          <a:srcRect b="0" l="6650" r="4326" t="12172"/>
          <a:stretch/>
        </p:blipFill>
        <p:spPr>
          <a:xfrm>
            <a:off x="5015275" y="1470063"/>
            <a:ext cx="3839700" cy="2841000"/>
          </a:xfrm>
          <a:prstGeom prst="roundRect">
            <a:avLst>
              <a:gd fmla="val 10030" name="adj"/>
            </a:avLst>
          </a:prstGeom>
          <a:noFill/>
          <a:ln>
            <a:noFill/>
          </a:ln>
        </p:spPr>
      </p:pic>
      <p:sp>
        <p:nvSpPr>
          <p:cNvPr id="433" name="Google Shape;433;p66"/>
          <p:cNvSpPr txBox="1"/>
          <p:nvPr>
            <p:ph idx="1" type="subTitle"/>
          </p:nvPr>
        </p:nvSpPr>
        <p:spPr>
          <a:xfrm>
            <a:off x="442525" y="1366450"/>
            <a:ext cx="4264500" cy="30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Kernel Lineal:</a:t>
            </a:r>
            <a:r>
              <a:rPr lang="en" sz="1400"/>
              <a:t> </a:t>
            </a:r>
            <a:endParaRPr sz="1400"/>
          </a:p>
          <a:p>
            <a:pPr indent="0" lvl="0" marL="0" rtl="0" algn="l">
              <a:spcBef>
                <a:spcPts val="0"/>
              </a:spcBef>
              <a:spcAft>
                <a:spcPts val="0"/>
              </a:spcAft>
              <a:buNone/>
            </a:pPr>
            <a:r>
              <a:rPr lang="en" sz="1400"/>
              <a:t>Sin transformación, linealidad implícita.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Polinomial: </a:t>
            </a:r>
            <a:endParaRPr b="1" sz="1400"/>
          </a:p>
          <a:p>
            <a:pPr indent="0" lvl="0" marL="0" rtl="0" algn="l">
              <a:spcBef>
                <a:spcPts val="0"/>
              </a:spcBef>
              <a:spcAft>
                <a:spcPts val="0"/>
              </a:spcAft>
              <a:buNone/>
            </a:pPr>
            <a:r>
              <a:rPr lang="en" sz="1400"/>
              <a:t>Mapea a espacios polinomiales.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RBF (Radial Basis Function): </a:t>
            </a:r>
            <a:r>
              <a:rPr lang="en" sz="1400"/>
              <a:t>Transformación no lineal radial.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Sigmoidal: </a:t>
            </a:r>
            <a:endParaRPr b="1" sz="1400"/>
          </a:p>
          <a:p>
            <a:pPr indent="0" lvl="0" marL="0" rtl="0" algn="l">
              <a:spcBef>
                <a:spcPts val="0"/>
              </a:spcBef>
              <a:spcAft>
                <a:spcPts val="0"/>
              </a:spcAft>
              <a:buNone/>
            </a:pPr>
            <a:r>
              <a:rPr lang="en" sz="1400"/>
              <a:t>Transformación no lineal en forma de sigmoide.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Kernel Laplaciano:</a:t>
            </a:r>
            <a:r>
              <a:rPr lang="en" sz="1400"/>
              <a:t> </a:t>
            </a:r>
            <a:endParaRPr sz="1400"/>
          </a:p>
          <a:p>
            <a:pPr indent="0" lvl="0" marL="0" rtl="0" algn="l">
              <a:spcBef>
                <a:spcPts val="0"/>
              </a:spcBef>
              <a:spcAft>
                <a:spcPts val="0"/>
              </a:spcAft>
              <a:buNone/>
            </a:pPr>
            <a:r>
              <a:rPr lang="en" sz="1400"/>
              <a:t>Similar a RBF, converge más rápido.</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439" name="Google Shape;439;p67"/>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idx="4294967295"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Tarea</a:t>
            </a:r>
            <a:endParaRPr sz="3100"/>
          </a:p>
        </p:txBody>
      </p:sp>
      <p:sp>
        <p:nvSpPr>
          <p:cNvPr id="445" name="Google Shape;445;p68"/>
          <p:cNvSpPr txBox="1"/>
          <p:nvPr>
            <p:ph idx="1" type="subTitle"/>
          </p:nvPr>
        </p:nvSpPr>
        <p:spPr>
          <a:xfrm>
            <a:off x="442525" y="1366450"/>
            <a:ext cx="8262900" cy="3048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t>Implementar cualquier modelo de clasificación que no se haya visto en clase o dejado de tarea</a:t>
            </a:r>
            <a:endParaRPr sz="1400"/>
          </a:p>
          <a:p>
            <a:pPr indent="0" lvl="0" marL="457200" rtl="0" algn="just">
              <a:spcBef>
                <a:spcPts val="0"/>
              </a:spcBef>
              <a:spcAft>
                <a:spcPts val="0"/>
              </a:spcAft>
              <a:buNone/>
            </a:pPr>
            <a:r>
              <a:t/>
            </a:r>
            <a:endParaRPr sz="1400"/>
          </a:p>
          <a:p>
            <a:pPr indent="-317500" lvl="0" marL="457200" rtl="0" algn="just">
              <a:spcBef>
                <a:spcPts val="0"/>
              </a:spcBef>
              <a:spcAft>
                <a:spcPts val="0"/>
              </a:spcAft>
              <a:buSzPts val="1400"/>
              <a:buChar char="●"/>
            </a:pPr>
            <a:r>
              <a:rPr lang="en" sz="1400"/>
              <a:t>Investigar las fórmulas de las métricas de clasificación y compararlas con los resultados de los algoritmos vistos en clase vs el modelo que implementaron en el punto anterior</a:t>
            </a:r>
            <a:endParaRPr sz="1400"/>
          </a:p>
          <a:p>
            <a:pPr indent="0" lvl="0" marL="457200" rtl="0" algn="just">
              <a:spcBef>
                <a:spcPts val="0"/>
              </a:spcBef>
              <a:spcAft>
                <a:spcPts val="0"/>
              </a:spcAft>
              <a:buNone/>
            </a:pPr>
            <a:r>
              <a:t/>
            </a:r>
            <a:endParaRPr sz="1400"/>
          </a:p>
          <a:p>
            <a:pPr indent="-317500" lvl="0" marL="457200" rtl="0" algn="just">
              <a:spcBef>
                <a:spcPts val="0"/>
              </a:spcBef>
              <a:spcAft>
                <a:spcPts val="0"/>
              </a:spcAft>
              <a:buSzPts val="1400"/>
              <a:buChar char="●"/>
            </a:pPr>
            <a:r>
              <a:rPr lang="en" sz="1400"/>
              <a:t>Investigar ¿Qué sucede cuando se tiene más de 2 clases? (Multiclase)</a:t>
            </a:r>
            <a:endParaRPr sz="1400"/>
          </a:p>
          <a:p>
            <a:pPr indent="0" lvl="0" marL="0" rtl="0" algn="l">
              <a:spcBef>
                <a:spcPts val="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1" type="subTitle"/>
          </p:nvPr>
        </p:nvSpPr>
        <p:spPr>
          <a:xfrm>
            <a:off x="167650" y="1366450"/>
            <a:ext cx="8809500" cy="3326700"/>
          </a:xfrm>
          <a:prstGeom prst="rect">
            <a:avLst/>
          </a:prstGeom>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SzPts val="3000"/>
              <a:buAutoNum type="arabicPeriod"/>
            </a:pPr>
            <a:r>
              <a:rPr b="1" lang="en" sz="3000"/>
              <a:t>¿En qué consiste?</a:t>
            </a:r>
            <a:endParaRPr b="1" sz="3000"/>
          </a:p>
          <a:p>
            <a:pPr indent="-419100" lvl="0" marL="457200" rtl="0" algn="just">
              <a:lnSpc>
                <a:spcPct val="150000"/>
              </a:lnSpc>
              <a:spcBef>
                <a:spcPts val="0"/>
              </a:spcBef>
              <a:spcAft>
                <a:spcPts val="0"/>
              </a:spcAft>
              <a:buSzPts val="3000"/>
              <a:buAutoNum type="arabicPeriod"/>
            </a:pPr>
            <a:r>
              <a:rPr b="1" lang="en" sz="3000"/>
              <a:t>¿Por qué es importante?</a:t>
            </a:r>
            <a:endParaRPr b="1" sz="3000"/>
          </a:p>
          <a:p>
            <a:pPr indent="-419100" lvl="0" marL="457200" rtl="0" algn="just">
              <a:lnSpc>
                <a:spcPct val="150000"/>
              </a:lnSpc>
              <a:spcBef>
                <a:spcPts val="0"/>
              </a:spcBef>
              <a:spcAft>
                <a:spcPts val="0"/>
              </a:spcAft>
              <a:buSzPts val="3000"/>
              <a:buAutoNum type="arabicPeriod"/>
            </a:pPr>
            <a:r>
              <a:rPr b="1" lang="en" sz="3000"/>
              <a:t>¿Cuál es valor óptimo de división?</a:t>
            </a:r>
            <a:endParaRPr b="1" sz="3000"/>
          </a:p>
        </p:txBody>
      </p:sp>
      <p:sp>
        <p:nvSpPr>
          <p:cNvPr id="149" name="Google Shape;149;p2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División de datos</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subTitle"/>
          </p:nvPr>
        </p:nvSpPr>
        <p:spPr>
          <a:xfrm>
            <a:off x="167650" y="1137850"/>
            <a:ext cx="8809500" cy="33267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AutoNum type="arabicPeriod"/>
            </a:pPr>
            <a:r>
              <a:rPr b="1" lang="en" sz="1500"/>
              <a:t>¿En qué consiste?</a:t>
            </a:r>
            <a:endParaRPr b="1" sz="1500"/>
          </a:p>
          <a:p>
            <a:pPr indent="0" lvl="0" marL="0" rtl="0" algn="just">
              <a:lnSpc>
                <a:spcPct val="150000"/>
              </a:lnSpc>
              <a:spcBef>
                <a:spcPts val="0"/>
              </a:spcBef>
              <a:spcAft>
                <a:spcPts val="0"/>
              </a:spcAft>
              <a:buNone/>
            </a:pPr>
            <a:r>
              <a:rPr lang="en" sz="1200"/>
              <a:t>La división de datos para entrenamiento (train-test) implica separar el conjunto de datos en dos partes: una para entrenar el modelo (train) y otra para evaluar su rendimiento (test).</a:t>
            </a:r>
            <a:endParaRPr sz="1200"/>
          </a:p>
          <a:p>
            <a:pPr indent="0" lvl="0" marL="0" rtl="0" algn="just">
              <a:lnSpc>
                <a:spcPct val="150000"/>
              </a:lnSpc>
              <a:spcBef>
                <a:spcPts val="0"/>
              </a:spcBef>
              <a:spcAft>
                <a:spcPts val="0"/>
              </a:spcAft>
              <a:buNone/>
            </a:pPr>
            <a:r>
              <a:t/>
            </a:r>
            <a:endParaRPr sz="1200"/>
          </a:p>
          <a:p>
            <a:pPr indent="-323850" lvl="0" marL="457200" rtl="0" algn="just">
              <a:lnSpc>
                <a:spcPct val="150000"/>
              </a:lnSpc>
              <a:spcBef>
                <a:spcPts val="0"/>
              </a:spcBef>
              <a:spcAft>
                <a:spcPts val="0"/>
              </a:spcAft>
              <a:buSzPts val="1500"/>
              <a:buAutoNum type="arabicPeriod"/>
            </a:pPr>
            <a:r>
              <a:rPr b="1" lang="en" sz="1500"/>
              <a:t>¿Por qué es importante?</a:t>
            </a:r>
            <a:endParaRPr b="1" sz="1500"/>
          </a:p>
          <a:p>
            <a:pPr indent="0" lvl="0" marL="0" rtl="0" algn="just">
              <a:lnSpc>
                <a:spcPct val="150000"/>
              </a:lnSpc>
              <a:spcBef>
                <a:spcPts val="0"/>
              </a:spcBef>
              <a:spcAft>
                <a:spcPts val="0"/>
              </a:spcAft>
              <a:buNone/>
            </a:pPr>
            <a:r>
              <a:rPr lang="en" sz="1200"/>
              <a:t>Es fundamental para evaluar la capacidad de generalización del modelo antes de aplicarlo a datos no vistos, evitando así el sobreajuste y asegurando su fiabilidad y eficacia.</a:t>
            </a:r>
            <a:endParaRPr sz="1200"/>
          </a:p>
          <a:p>
            <a:pPr indent="0" lvl="0" marL="0" rtl="0" algn="just">
              <a:lnSpc>
                <a:spcPct val="150000"/>
              </a:lnSpc>
              <a:spcBef>
                <a:spcPts val="0"/>
              </a:spcBef>
              <a:spcAft>
                <a:spcPts val="0"/>
              </a:spcAft>
              <a:buNone/>
            </a:pPr>
            <a:r>
              <a:t/>
            </a:r>
            <a:endParaRPr sz="1200"/>
          </a:p>
          <a:p>
            <a:pPr indent="-323850" lvl="0" marL="457200" rtl="0" algn="just">
              <a:lnSpc>
                <a:spcPct val="150000"/>
              </a:lnSpc>
              <a:spcBef>
                <a:spcPts val="0"/>
              </a:spcBef>
              <a:spcAft>
                <a:spcPts val="0"/>
              </a:spcAft>
              <a:buSzPts val="1500"/>
              <a:buAutoNum type="arabicPeriod"/>
            </a:pPr>
            <a:r>
              <a:rPr b="1" lang="en" sz="1500"/>
              <a:t>¿Cuál es valor óptimo de división?</a:t>
            </a:r>
            <a:endParaRPr b="1" sz="1500"/>
          </a:p>
          <a:p>
            <a:pPr indent="0" lvl="0" marL="0" rtl="0" algn="just">
              <a:lnSpc>
                <a:spcPct val="150000"/>
              </a:lnSpc>
              <a:spcBef>
                <a:spcPts val="0"/>
              </a:spcBef>
              <a:spcAft>
                <a:spcPts val="0"/>
              </a:spcAft>
              <a:buNone/>
            </a:pPr>
            <a:r>
              <a:rPr lang="en" sz="1200"/>
              <a:t>No hay un valor óptimo fijo, pero una división común es 80% para entrenamiento y 20% para prueba, o 70% para entrenamiento y 30% para prueba, dependiendo del tamaño del conjunto de datos y el contexto del problema. Es importante equilibrar suficientes datos de entrenamiento con una evaluación significativa.</a:t>
            </a:r>
            <a:endParaRPr sz="2000"/>
          </a:p>
        </p:txBody>
      </p:sp>
      <p:sp>
        <p:nvSpPr>
          <p:cNvPr id="155" name="Google Shape;155;p26"/>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División de datos</a:t>
            </a:r>
            <a:endParaRPr sz="3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08450" y="3712800"/>
            <a:ext cx="8555100" cy="11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t>
            </a:r>
            <a:r>
              <a:rPr lang="en" sz="3000"/>
              <a:t>Cómo predecir valores continuos</a:t>
            </a:r>
            <a:r>
              <a:rPr lang="en" sz="3000"/>
              <a:t>?</a:t>
            </a:r>
            <a:endParaRPr sz="3000"/>
          </a:p>
        </p:txBody>
      </p:sp>
      <p:sp>
        <p:nvSpPr>
          <p:cNvPr id="161" name="Google Shape;161;p27"/>
          <p:cNvSpPr txBox="1"/>
          <p:nvPr>
            <p:ph idx="2" type="title"/>
          </p:nvPr>
        </p:nvSpPr>
        <p:spPr>
          <a:xfrm>
            <a:off x="408450" y="3263925"/>
            <a:ext cx="7973700" cy="6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Problemas de</a:t>
            </a:r>
            <a:r>
              <a:rPr lang="en" sz="3000"/>
              <a:t> regresión</a:t>
            </a:r>
            <a:endParaRPr sz="3000"/>
          </a:p>
        </p:txBody>
      </p:sp>
      <p:pic>
        <p:nvPicPr>
          <p:cNvPr id="162" name="Google Shape;162;p27"/>
          <p:cNvPicPr preferRelativeResize="0"/>
          <p:nvPr/>
        </p:nvPicPr>
        <p:blipFill>
          <a:blip r:embed="rId3">
            <a:alphaModFix/>
          </a:blip>
          <a:stretch>
            <a:fillRect/>
          </a:stretch>
        </p:blipFill>
        <p:spPr>
          <a:xfrm>
            <a:off x="3287125" y="389950"/>
            <a:ext cx="2797750" cy="279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¿Por qué se llama regresión?</a:t>
            </a:r>
            <a:endParaRPr sz="3100"/>
          </a:p>
        </p:txBody>
      </p:sp>
      <p:sp>
        <p:nvSpPr>
          <p:cNvPr id="168" name="Google Shape;168;p28"/>
          <p:cNvSpPr txBox="1"/>
          <p:nvPr/>
        </p:nvSpPr>
        <p:spPr>
          <a:xfrm>
            <a:off x="197825" y="995950"/>
            <a:ext cx="5900700" cy="384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El término "regresión" en el contexto de problemas de aprendizaje automático proviene de la historia de la estadística y tiene sus raíces en un estudio realizado por </a:t>
            </a:r>
            <a:r>
              <a:rPr b="1" lang="en" sz="1200">
                <a:latin typeface="Roboto"/>
                <a:ea typeface="Roboto"/>
                <a:cs typeface="Roboto"/>
                <a:sym typeface="Roboto"/>
              </a:rPr>
              <a:t>Francis Galton</a:t>
            </a:r>
            <a:r>
              <a:rPr lang="en" sz="1200">
                <a:latin typeface="Roboto"/>
                <a:ea typeface="Roboto"/>
                <a:cs typeface="Roboto"/>
                <a:sym typeface="Roboto"/>
              </a:rPr>
              <a:t>, un científico e investigador británico del siglo XIX.</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Galton realizó investigaciones sobre la altura de los padres e hijos y notó que, en general, los hijos no heredaban la altura de sus padres en la misma medida extrema. Por ejemplo, si los padres eran excepcionalmente altos, sus hijos no eran tan altos como los padres, pero tampoco tan bajos como la altura promedio de la población. De manera similar, si los padres eran excepcionalmente bajos, sus hijos tampoco eran tan bajos como los padres, pero tampoco tan altos como la altura promedio de la población. </a:t>
            </a:r>
            <a:r>
              <a:rPr b="1" lang="en" sz="1200">
                <a:latin typeface="Roboto"/>
                <a:ea typeface="Roboto"/>
                <a:cs typeface="Roboto"/>
                <a:sym typeface="Roboto"/>
              </a:rPr>
              <a:t>Galton acuñó el término "regresión hacia la media"</a:t>
            </a:r>
            <a:r>
              <a:rPr lang="en" sz="1200">
                <a:latin typeface="Roboto"/>
                <a:ea typeface="Roboto"/>
                <a:cs typeface="Roboto"/>
                <a:sym typeface="Roboto"/>
              </a:rPr>
              <a:t> para describir este fenómeno, refiriéndose a que los valores extremos (altos o bajos) de una variable tienden a "regresar" o acercarse hacia la media o el promedio.</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Con el tiempo, este concepto fue adoptado en el contexto del </a:t>
            </a:r>
            <a:r>
              <a:rPr b="1" lang="en" sz="1200">
                <a:latin typeface="Roboto"/>
                <a:ea typeface="Roboto"/>
                <a:cs typeface="Roboto"/>
                <a:sym typeface="Roboto"/>
              </a:rPr>
              <a:t>aprendizaje automático para describir la tarea de predecir valores numéricos (como la altura en el ejemplo de Galton) en función de características específicas. </a:t>
            </a:r>
            <a:r>
              <a:rPr lang="en" sz="1200">
                <a:latin typeface="Roboto"/>
                <a:ea typeface="Roboto"/>
                <a:cs typeface="Roboto"/>
                <a:sym typeface="Roboto"/>
              </a:rPr>
              <a:t>Así, la </a:t>
            </a:r>
            <a:r>
              <a:rPr b="1" lang="en" sz="1200">
                <a:latin typeface="Roboto"/>
                <a:ea typeface="Roboto"/>
                <a:cs typeface="Roboto"/>
                <a:sym typeface="Roboto"/>
              </a:rPr>
              <a:t>"regresión" en aprendizaje supervisado se refiere a predecir valores numéricos, y el término proviene de la idea de que los valores tienden a "regresar" o acercarse a un valor central o medio.</a:t>
            </a:r>
            <a:endParaRPr b="1" sz="1200">
              <a:latin typeface="Roboto"/>
              <a:ea typeface="Roboto"/>
              <a:cs typeface="Roboto"/>
              <a:sym typeface="Roboto"/>
            </a:endParaRPr>
          </a:p>
        </p:txBody>
      </p:sp>
      <p:pic>
        <p:nvPicPr>
          <p:cNvPr id="169" name="Google Shape;169;p28"/>
          <p:cNvPicPr preferRelativeResize="0"/>
          <p:nvPr/>
        </p:nvPicPr>
        <p:blipFill>
          <a:blip r:embed="rId3">
            <a:alphaModFix/>
          </a:blip>
          <a:stretch>
            <a:fillRect/>
          </a:stretch>
        </p:blipFill>
        <p:spPr>
          <a:xfrm>
            <a:off x="6196375" y="1641313"/>
            <a:ext cx="2740800" cy="25521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Algoritmos de Regresión</a:t>
            </a:r>
            <a:endParaRPr sz="3100"/>
          </a:p>
        </p:txBody>
      </p:sp>
      <p:pic>
        <p:nvPicPr>
          <p:cNvPr id="175" name="Google Shape;175;p29"/>
          <p:cNvPicPr preferRelativeResize="0"/>
          <p:nvPr/>
        </p:nvPicPr>
        <p:blipFill>
          <a:blip r:embed="rId3">
            <a:alphaModFix/>
          </a:blip>
          <a:stretch>
            <a:fillRect/>
          </a:stretch>
        </p:blipFill>
        <p:spPr>
          <a:xfrm>
            <a:off x="5337525" y="1417325"/>
            <a:ext cx="3612300" cy="3000000"/>
          </a:xfrm>
          <a:prstGeom prst="roundRect">
            <a:avLst>
              <a:gd fmla="val 16667" name="adj"/>
            </a:avLst>
          </a:prstGeom>
          <a:noFill/>
          <a:ln>
            <a:noFill/>
          </a:ln>
        </p:spPr>
      </p:pic>
      <p:sp>
        <p:nvSpPr>
          <p:cNvPr id="176" name="Google Shape;176;p29"/>
          <p:cNvSpPr txBox="1"/>
          <p:nvPr/>
        </p:nvSpPr>
        <p:spPr>
          <a:xfrm>
            <a:off x="197825" y="995950"/>
            <a:ext cx="5173800" cy="3842700"/>
          </a:xfrm>
          <a:prstGeom prst="rect">
            <a:avLst/>
          </a:prstGeom>
          <a:noFill/>
          <a:ln>
            <a:noFill/>
          </a:ln>
        </p:spPr>
        <p:txBody>
          <a:bodyPr anchorCtr="0" anchor="t" bIns="91425" lIns="91425" spcFirstLastPara="1" rIns="91425" wrap="square" tIns="91425">
            <a:noAutofit/>
          </a:bodyPr>
          <a:lstStyle/>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Lineal (Linear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1"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Regresión Lineal Simple</a:t>
            </a:r>
            <a:endParaRPr sz="1000">
              <a:latin typeface="Roboto"/>
              <a:ea typeface="Roboto"/>
              <a:cs typeface="Roboto"/>
              <a:sym typeface="Roboto"/>
            </a:endParaRPr>
          </a:p>
          <a:p>
            <a:pPr indent="-292100" lvl="1"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Regresión Lineal Múltiple</a:t>
            </a:r>
            <a:endParaRPr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Vecinos más Cercanos (K-Nearest Neighbors </a:t>
            </a:r>
            <a:r>
              <a:rPr b="1" lang="en" sz="1000">
                <a:solidFill>
                  <a:schemeClr val="accent6"/>
                </a:solidFill>
                <a:latin typeface="Roboto"/>
                <a:ea typeface="Roboto"/>
                <a:cs typeface="Roboto"/>
                <a:sym typeface="Roboto"/>
              </a:rPr>
              <a:t>Regression </a:t>
            </a:r>
            <a:r>
              <a:rPr b="1" lang="en" sz="1000">
                <a:latin typeface="Roboto"/>
                <a:ea typeface="Roboto"/>
                <a:cs typeface="Roboto"/>
                <a:sym typeface="Roboto"/>
              </a:rPr>
              <a:t>- KNN)</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Árboles de Decisión (Decision Tree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Bosques Aleatorios (Random Forest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Máquinas de Vectores de Soporte (Support Vector </a:t>
            </a:r>
            <a:r>
              <a:rPr b="1" lang="en" sz="1000">
                <a:solidFill>
                  <a:schemeClr val="accent6"/>
                </a:solidFill>
                <a:latin typeface="Roboto"/>
                <a:ea typeface="Roboto"/>
                <a:cs typeface="Roboto"/>
                <a:sym typeface="Roboto"/>
              </a:rPr>
              <a:t>Regression </a:t>
            </a:r>
            <a:r>
              <a:rPr b="1" lang="en" sz="1000">
                <a:latin typeface="Roboto"/>
                <a:ea typeface="Roboto"/>
                <a:cs typeface="Roboto"/>
                <a:sym typeface="Roboto"/>
              </a:rPr>
              <a:t>- SVR)</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Regresión Logística (Logistic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1"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Aun</a:t>
            </a:r>
            <a:r>
              <a:rPr lang="en" sz="1000">
                <a:latin typeface="Roboto"/>
                <a:ea typeface="Roboto"/>
                <a:cs typeface="Roboto"/>
                <a:sym typeface="Roboto"/>
              </a:rPr>
              <a:t>que se usa principalmente para clasificación, también puede utilizarse para problemas de re</a:t>
            </a:r>
            <a:r>
              <a:rPr lang="en" sz="1000">
                <a:latin typeface="Roboto"/>
                <a:ea typeface="Roboto"/>
                <a:cs typeface="Roboto"/>
                <a:sym typeface="Roboto"/>
              </a:rPr>
              <a:t>gresión binaria.</a:t>
            </a:r>
            <a:endParaRPr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Redes Neuronales (Neural Network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Mínimos Cuadrados Parciales (Partial Least Squares </a:t>
            </a:r>
            <a:r>
              <a:rPr b="1" lang="en" sz="1000">
                <a:solidFill>
                  <a:schemeClr val="accent6"/>
                </a:solidFill>
                <a:latin typeface="Roboto"/>
                <a:ea typeface="Roboto"/>
                <a:cs typeface="Roboto"/>
                <a:sym typeface="Roboto"/>
              </a:rPr>
              <a:t>Regression </a:t>
            </a:r>
            <a:r>
              <a:rPr b="1" lang="en" sz="1000">
                <a:latin typeface="Roboto"/>
                <a:ea typeface="Roboto"/>
                <a:cs typeface="Roboto"/>
                <a:sym typeface="Roboto"/>
              </a:rPr>
              <a:t>- PLSR)</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Gradient Boosting (Gradient Boosting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1"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Ejemplos incluyen XGBoost, LightGBM, Gradient Boosting Machines (GBM), etc.</a:t>
            </a:r>
            <a:endParaRPr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ElasticNet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Lasso (Lasso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Ridge (Ridge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Huber</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AdaBoost</a:t>
            </a:r>
            <a:endParaRPr b="1" sz="1000">
              <a:latin typeface="Roboto"/>
              <a:ea typeface="Roboto"/>
              <a:cs typeface="Roboto"/>
              <a:sym typeface="Roboto"/>
            </a:endParaRPr>
          </a:p>
          <a:p>
            <a:pPr indent="-292100" lvl="0" marL="171450" rtl="0" algn="l">
              <a:lnSpc>
                <a:spcPct val="115000"/>
              </a:lnSpc>
              <a:spcBef>
                <a:spcPts val="0"/>
              </a:spcBef>
              <a:spcAft>
                <a:spcPts val="0"/>
              </a:spcAft>
              <a:buSzPts val="1000"/>
              <a:buFont typeface="Roboto"/>
              <a:buChar char="●"/>
            </a:pPr>
            <a:r>
              <a:rPr b="1" lang="en" sz="1000">
                <a:latin typeface="Roboto"/>
                <a:ea typeface="Roboto"/>
                <a:cs typeface="Roboto"/>
                <a:sym typeface="Roboto"/>
              </a:rPr>
              <a:t>Regresión de Redes Neuronales Profundas (Deep Neural Network </a:t>
            </a:r>
            <a:r>
              <a:rPr b="1" lang="en" sz="1000">
                <a:solidFill>
                  <a:schemeClr val="accent6"/>
                </a:solidFill>
                <a:latin typeface="Roboto"/>
                <a:ea typeface="Roboto"/>
                <a:cs typeface="Roboto"/>
                <a:sym typeface="Roboto"/>
              </a:rPr>
              <a:t>Regression</a:t>
            </a:r>
            <a:r>
              <a:rPr b="1" lang="en" sz="1000">
                <a:latin typeface="Roboto"/>
                <a:ea typeface="Roboto"/>
                <a:cs typeface="Roboto"/>
                <a:sym typeface="Roboto"/>
              </a:rPr>
              <a:t>)</a:t>
            </a:r>
            <a:endParaRPr b="1" sz="1000">
              <a:latin typeface="Roboto"/>
              <a:ea typeface="Roboto"/>
              <a:cs typeface="Roboto"/>
              <a:sym typeface="Roboto"/>
            </a:endParaRPr>
          </a:p>
          <a:p>
            <a:pPr indent="-228600" lvl="0" marL="171450" rtl="0" algn="l">
              <a:spcBef>
                <a:spcPts val="0"/>
              </a:spcBef>
              <a:spcAft>
                <a:spcPts val="0"/>
              </a:spcAft>
              <a:buNone/>
            </a:pPr>
            <a:r>
              <a:t/>
            </a:r>
            <a:endParaRPr sz="7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office meeting by Slidesgo">
  <a:themeElements>
    <a:clrScheme name="Simple Light">
      <a:dk1>
        <a:srgbClr val="313445"/>
      </a:dk1>
      <a:lt1>
        <a:srgbClr val="FFFFFF"/>
      </a:lt1>
      <a:dk2>
        <a:srgbClr val="545E66"/>
      </a:dk2>
      <a:lt2>
        <a:srgbClr val="F0F3F4"/>
      </a:lt2>
      <a:accent1>
        <a:srgbClr val="623A6C"/>
      </a:accent1>
      <a:accent2>
        <a:srgbClr val="545E66"/>
      </a:accent2>
      <a:accent3>
        <a:srgbClr val="879EAF"/>
      </a:accent3>
      <a:accent4>
        <a:srgbClr val="E79C82"/>
      </a:accent4>
      <a:accent5>
        <a:srgbClr val="E06F85"/>
      </a:accent5>
      <a:accent6>
        <a:srgbClr val="B04C7A"/>
      </a:accent6>
      <a:hlink>
        <a:srgbClr val="545E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